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93" r:id="rId2"/>
    <p:sldId id="294" r:id="rId3"/>
    <p:sldId id="333" r:id="rId4"/>
    <p:sldId id="306" r:id="rId5"/>
    <p:sldId id="328" r:id="rId6"/>
    <p:sldId id="327" r:id="rId7"/>
    <p:sldId id="295" r:id="rId8"/>
    <p:sldId id="268" r:id="rId9"/>
    <p:sldId id="332" r:id="rId10"/>
    <p:sldId id="269" r:id="rId11"/>
    <p:sldId id="297" r:id="rId12"/>
    <p:sldId id="298" r:id="rId13"/>
    <p:sldId id="307" r:id="rId14"/>
    <p:sldId id="258" r:id="rId15"/>
    <p:sldId id="299" r:id="rId16"/>
    <p:sldId id="349" r:id="rId17"/>
    <p:sldId id="300" r:id="rId18"/>
    <p:sldId id="301" r:id="rId19"/>
    <p:sldId id="329" r:id="rId20"/>
    <p:sldId id="302" r:id="rId21"/>
    <p:sldId id="330" r:id="rId22"/>
    <p:sldId id="303" r:id="rId23"/>
    <p:sldId id="304" r:id="rId24"/>
    <p:sldId id="305" r:id="rId25"/>
    <p:sldId id="296" r:id="rId26"/>
    <p:sldId id="340" r:id="rId27"/>
    <p:sldId id="342" r:id="rId28"/>
    <p:sldId id="341" r:id="rId29"/>
    <p:sldId id="331" r:id="rId30"/>
    <p:sldId id="267" r:id="rId31"/>
    <p:sldId id="348" r:id="rId32"/>
    <p:sldId id="347" r:id="rId33"/>
    <p:sldId id="343" r:id="rId34"/>
    <p:sldId id="262" r:id="rId35"/>
    <p:sldId id="345" r:id="rId36"/>
    <p:sldId id="266" r:id="rId37"/>
    <p:sldId id="344" r:id="rId38"/>
    <p:sldId id="310" r:id="rId39"/>
    <p:sldId id="311" r:id="rId40"/>
    <p:sldId id="312" r:id="rId41"/>
    <p:sldId id="309" r:id="rId42"/>
    <p:sldId id="263" r:id="rId43"/>
    <p:sldId id="308" r:id="rId44"/>
    <p:sldId id="259" r:id="rId45"/>
    <p:sldId id="261" r:id="rId46"/>
    <p:sldId id="274" r:id="rId47"/>
    <p:sldId id="276" r:id="rId48"/>
    <p:sldId id="313" r:id="rId49"/>
    <p:sldId id="314" r:id="rId50"/>
    <p:sldId id="324" r:id="rId51"/>
    <p:sldId id="325" r:id="rId52"/>
    <p:sldId id="326" r:id="rId53"/>
    <p:sldId id="315" r:id="rId54"/>
    <p:sldId id="316" r:id="rId55"/>
    <p:sldId id="317" r:id="rId56"/>
    <p:sldId id="336" r:id="rId57"/>
    <p:sldId id="337" r:id="rId58"/>
    <p:sldId id="334" r:id="rId59"/>
    <p:sldId id="338" r:id="rId60"/>
    <p:sldId id="335" r:id="rId61"/>
    <p:sldId id="350" r:id="rId62"/>
    <p:sldId id="351" r:id="rId63"/>
    <p:sldId id="287" r:id="rId64"/>
    <p:sldId id="32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94660"/>
  </p:normalViewPr>
  <p:slideViewPr>
    <p:cSldViewPr>
      <p:cViewPr varScale="1">
        <p:scale>
          <a:sx n="62" d="100"/>
          <a:sy n="62" d="100"/>
        </p:scale>
        <p:origin x="8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D24A9-888A-4ACD-ACC5-1417C7114445}" type="datetimeFigureOut">
              <a:rPr lang="en-IN" smtClean="0"/>
              <a:t>15-08-2024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305E6-C531-4640-86B3-12FFE6802499}" type="slidenum">
              <a:rPr lang="en-IN" smtClean="0"/>
              <a:t>‹#›</a:t>
            </a:fld>
            <a:endParaRPr lang="en-IN"/>
          </a:p>
        </p:txBody>
      </p:sp>
    </p:spTree>
    <p:extLst>
      <p:ext uri="{BB962C8B-B14F-4D97-AF65-F5344CB8AC3E}">
        <p14:creationId xmlns:p14="http://schemas.microsoft.com/office/powerpoint/2010/main" val="258487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8D14-0A5B-3745-92A6-8EDFAEC76926}" type="slidenum">
              <a:rPr lang="en-US" smtClean="0"/>
              <a:pPr/>
              <a:t>1</a:t>
            </a:fld>
            <a:endParaRPr lang="en-US"/>
          </a:p>
        </p:txBody>
      </p:sp>
    </p:spTree>
    <p:extLst>
      <p:ext uri="{BB962C8B-B14F-4D97-AF65-F5344CB8AC3E}">
        <p14:creationId xmlns:p14="http://schemas.microsoft.com/office/powerpoint/2010/main" val="208423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8C5CCF-5B3B-4136-A80D-56CCE87AA2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76538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C5CCF-5B3B-4136-A80D-56CCE87AA2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27842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C5CCF-5B3B-4136-A80D-56CCE87AA2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21497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C5CCF-5B3B-4136-A80D-56CCE87AA2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416158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C5CCF-5B3B-4136-A80D-56CCE87AA2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144341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8C5CCF-5B3B-4136-A80D-56CCE87AA2C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41852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C5CCF-5B3B-4136-A80D-56CCE87AA2C9}"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99655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8C5CCF-5B3B-4136-A80D-56CCE87AA2C9}"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35699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C5CCF-5B3B-4136-A80D-56CCE87AA2C9}"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221054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C5CCF-5B3B-4136-A80D-56CCE87AA2C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4501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C5CCF-5B3B-4136-A80D-56CCE87AA2C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156835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C5CCF-5B3B-4136-A80D-56CCE87AA2C9}" type="datetimeFigureOut">
              <a:rPr lang="en-US" smtClean="0"/>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5EE6-0120-4DF4-B548-922F407062A0}" type="slidenum">
              <a:rPr lang="en-US" smtClean="0"/>
              <a:t>‹#›</a:t>
            </a:fld>
            <a:endParaRPr lang="en-US"/>
          </a:p>
        </p:txBody>
      </p:sp>
    </p:spTree>
    <p:extLst>
      <p:ext uri="{BB962C8B-B14F-4D97-AF65-F5344CB8AC3E}">
        <p14:creationId xmlns:p14="http://schemas.microsoft.com/office/powerpoint/2010/main" val="252194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3048562" y="3519045"/>
            <a:ext cx="3279816"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endParaRPr lang="en-IN" sz="1350" dirty="0">
              <a:solidFill>
                <a:srgbClr val="7030A0"/>
              </a:solidFill>
            </a:endParaRPr>
          </a:p>
          <a:p>
            <a:pPr algn="ctr"/>
            <a:endParaRPr lang="en-IN" sz="1350" dirty="0">
              <a:solidFill>
                <a:srgbClr val="7030A0"/>
              </a:solidFill>
            </a:endParaRPr>
          </a:p>
          <a:p>
            <a:pPr marL="264319" marR="261461" indent="953" algn="ctr">
              <a:spcBef>
                <a:spcPts val="75"/>
              </a:spcBef>
            </a:pPr>
            <a:r>
              <a:rPr lang="en-IN" sz="1800" dirty="0">
                <a:solidFill>
                  <a:srgbClr val="6F2F9F"/>
                </a:solidFill>
                <a:latin typeface="Times New Roman"/>
                <a:cs typeface="Times New Roman"/>
              </a:rPr>
              <a:t>Dr </a:t>
            </a:r>
            <a:r>
              <a:rPr lang="en-IN" sz="1800" spc="-4" dirty="0">
                <a:solidFill>
                  <a:srgbClr val="6F2F9F"/>
                </a:solidFill>
                <a:latin typeface="Times New Roman"/>
                <a:cs typeface="Times New Roman"/>
              </a:rPr>
              <a:t>Semanti </a:t>
            </a:r>
            <a:r>
              <a:rPr lang="en-IN" sz="1800" dirty="0">
                <a:solidFill>
                  <a:srgbClr val="6F2F9F"/>
                </a:solidFill>
                <a:latin typeface="Times New Roman"/>
                <a:cs typeface="Times New Roman"/>
              </a:rPr>
              <a:t>Basu  </a:t>
            </a:r>
          </a:p>
          <a:p>
            <a:pPr marL="264319" marR="261461" indent="953" algn="ctr">
              <a:spcBef>
                <a:spcPts val="75"/>
              </a:spcBef>
            </a:pPr>
            <a:r>
              <a:rPr lang="en-IN" sz="1800" dirty="0">
                <a:solidFill>
                  <a:srgbClr val="6F2F9F"/>
                </a:solidFill>
                <a:latin typeface="Times New Roman"/>
                <a:cs typeface="Times New Roman"/>
              </a:rPr>
              <a:t>Assistant Professor </a:t>
            </a:r>
          </a:p>
          <a:p>
            <a:pPr marL="264319" marR="261461" indent="953" algn="ctr">
              <a:spcBef>
                <a:spcPts val="75"/>
              </a:spcBef>
            </a:pPr>
            <a:r>
              <a:rPr lang="en-IN" sz="1800" spc="-4" dirty="0">
                <a:solidFill>
                  <a:srgbClr val="6F2F9F"/>
                </a:solidFill>
                <a:latin typeface="Times New Roman"/>
                <a:cs typeface="Times New Roman"/>
              </a:rPr>
              <a:t>Department </a:t>
            </a:r>
            <a:r>
              <a:rPr lang="en-IN" sz="1800" dirty="0">
                <a:solidFill>
                  <a:srgbClr val="6F2F9F"/>
                </a:solidFill>
                <a:latin typeface="Times New Roman"/>
                <a:cs typeface="Times New Roman"/>
              </a:rPr>
              <a:t>of</a:t>
            </a:r>
            <a:r>
              <a:rPr lang="en-IN" sz="1800" spc="-38" dirty="0">
                <a:solidFill>
                  <a:srgbClr val="6F2F9F"/>
                </a:solidFill>
                <a:latin typeface="Times New Roman"/>
                <a:cs typeface="Times New Roman"/>
              </a:rPr>
              <a:t> </a:t>
            </a:r>
            <a:r>
              <a:rPr lang="en-IN" sz="1800" spc="-4" dirty="0">
                <a:solidFill>
                  <a:srgbClr val="6F2F9F"/>
                </a:solidFill>
                <a:latin typeface="Times New Roman"/>
                <a:cs typeface="Times New Roman"/>
              </a:rPr>
              <a:t>Chemistry</a:t>
            </a:r>
            <a:endParaRPr lang="en-IN" sz="1800" dirty="0">
              <a:latin typeface="Times New Roman"/>
              <a:cs typeface="Times New Roman"/>
            </a:endParaRPr>
          </a:p>
          <a:p>
            <a:pPr marL="9525" marR="3810" algn="ctr">
              <a:spcBef>
                <a:spcPts val="4"/>
              </a:spcBef>
            </a:pPr>
            <a:r>
              <a:rPr lang="en-IN" sz="1800" dirty="0">
                <a:solidFill>
                  <a:srgbClr val="6F2F9F"/>
                </a:solidFill>
                <a:latin typeface="Times New Roman"/>
                <a:cs typeface="Times New Roman"/>
              </a:rPr>
              <a:t>Bejoy Narayan</a:t>
            </a:r>
            <a:r>
              <a:rPr lang="en-IN" sz="1800" spc="-68" dirty="0">
                <a:solidFill>
                  <a:srgbClr val="6F2F9F"/>
                </a:solidFill>
                <a:latin typeface="Times New Roman"/>
                <a:cs typeface="Times New Roman"/>
              </a:rPr>
              <a:t> </a:t>
            </a:r>
            <a:r>
              <a:rPr lang="en-IN" sz="1800" dirty="0">
                <a:solidFill>
                  <a:srgbClr val="6F2F9F"/>
                </a:solidFill>
                <a:latin typeface="Times New Roman"/>
                <a:cs typeface="Times New Roman"/>
              </a:rPr>
              <a:t>Mahavidyalaya  </a:t>
            </a:r>
            <a:r>
              <a:rPr lang="en-IN" sz="1800" dirty="0" err="1">
                <a:solidFill>
                  <a:srgbClr val="6F2F9F"/>
                </a:solidFill>
                <a:latin typeface="Times New Roman"/>
                <a:cs typeface="Times New Roman"/>
              </a:rPr>
              <a:t>Itachuna</a:t>
            </a:r>
            <a:r>
              <a:rPr lang="en-IN" sz="1800" dirty="0">
                <a:solidFill>
                  <a:srgbClr val="6F2F9F"/>
                </a:solidFill>
                <a:latin typeface="Times New Roman"/>
                <a:cs typeface="Times New Roman"/>
              </a:rPr>
              <a:t>,</a:t>
            </a:r>
            <a:r>
              <a:rPr lang="en-IN" sz="1800" spc="-34" dirty="0">
                <a:solidFill>
                  <a:srgbClr val="6F2F9F"/>
                </a:solidFill>
                <a:latin typeface="Times New Roman"/>
                <a:cs typeface="Times New Roman"/>
              </a:rPr>
              <a:t> </a:t>
            </a:r>
            <a:r>
              <a:rPr lang="en-IN" sz="1800" spc="-4" dirty="0">
                <a:solidFill>
                  <a:srgbClr val="6F2F9F"/>
                </a:solidFill>
                <a:latin typeface="Times New Roman"/>
                <a:cs typeface="Times New Roman"/>
              </a:rPr>
              <a:t>Hooghly, W.B., India</a:t>
            </a:r>
            <a:endParaRPr lang="en-IN" sz="1800" dirty="0">
              <a:latin typeface="Times New Roman"/>
              <a:cs typeface="Times New Roman"/>
            </a:endParaRPr>
          </a:p>
        </p:txBody>
      </p:sp>
      <p:sp>
        <p:nvSpPr>
          <p:cNvPr id="3" name="TextBox 2">
            <a:extLst>
              <a:ext uri="{FF2B5EF4-FFF2-40B4-BE49-F238E27FC236}">
                <a16:creationId xmlns:a16="http://schemas.microsoft.com/office/drawing/2014/main" id="{0B943C05-1A9C-FF50-E33E-8FECF013D51A}"/>
              </a:ext>
            </a:extLst>
          </p:cNvPr>
          <p:cNvSpPr txBox="1"/>
          <p:nvPr/>
        </p:nvSpPr>
        <p:spPr>
          <a:xfrm>
            <a:off x="1600200" y="1543051"/>
            <a:ext cx="6000750" cy="1454244"/>
          </a:xfrm>
          <a:prstGeom prst="rect">
            <a:avLst/>
          </a:prstGeom>
          <a:noFill/>
        </p:spPr>
        <p:txBody>
          <a:bodyPr wrap="square">
            <a:spAutoFit/>
          </a:bodyPr>
          <a:lstStyle/>
          <a:p>
            <a:pPr algn="ctr"/>
            <a:r>
              <a:rPr lang="en-US" sz="4425" b="1" dirty="0">
                <a:solidFill>
                  <a:srgbClr val="6600CC"/>
                </a:solidFill>
                <a:effectLst>
                  <a:outerShdw blurRad="38100" dist="38100" dir="2700000" algn="tl">
                    <a:srgbClr val="C0C0C0"/>
                  </a:outerShdw>
                </a:effectLst>
                <a:latin typeface="Arial" charset="0"/>
              </a:rPr>
              <a:t>Lanthanoids and Actinoids</a:t>
            </a:r>
            <a:endParaRPr lang="en-US" sz="4425" b="1" dirty="0">
              <a:solidFill>
                <a:srgbClr val="6600CC"/>
              </a:solidFill>
            </a:endParaRPr>
          </a:p>
        </p:txBody>
      </p:sp>
    </p:spTree>
    <p:extLst>
      <p:ext uri="{BB962C8B-B14F-4D97-AF65-F5344CB8AC3E}">
        <p14:creationId xmlns:p14="http://schemas.microsoft.com/office/powerpoint/2010/main" val="8427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5D38C4-EAE9-1CDB-59CD-2F6D4D72441D}"/>
              </a:ext>
            </a:extLst>
          </p:cNvPr>
          <p:cNvGraphicFramePr>
            <a:graphicFrameLocks noGrp="1"/>
          </p:cNvGraphicFramePr>
          <p:nvPr>
            <p:extLst>
              <p:ext uri="{D42A27DB-BD31-4B8C-83A1-F6EECF244321}">
                <p14:modId xmlns:p14="http://schemas.microsoft.com/office/powerpoint/2010/main" val="3222810568"/>
              </p:ext>
            </p:extLst>
          </p:nvPr>
        </p:nvGraphicFramePr>
        <p:xfrm>
          <a:off x="609600" y="76200"/>
          <a:ext cx="8305800" cy="667512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73600050"/>
                    </a:ext>
                  </a:extLst>
                </a:gridCol>
                <a:gridCol w="977900">
                  <a:extLst>
                    <a:ext uri="{9D8B030D-6E8A-4147-A177-3AD203B41FA5}">
                      <a16:colId xmlns:a16="http://schemas.microsoft.com/office/drawing/2014/main" val="3321706254"/>
                    </a:ext>
                  </a:extLst>
                </a:gridCol>
                <a:gridCol w="1828800">
                  <a:extLst>
                    <a:ext uri="{9D8B030D-6E8A-4147-A177-3AD203B41FA5}">
                      <a16:colId xmlns:a16="http://schemas.microsoft.com/office/drawing/2014/main" val="1594173351"/>
                    </a:ext>
                  </a:extLst>
                </a:gridCol>
                <a:gridCol w="1752600">
                  <a:extLst>
                    <a:ext uri="{9D8B030D-6E8A-4147-A177-3AD203B41FA5}">
                      <a16:colId xmlns:a16="http://schemas.microsoft.com/office/drawing/2014/main" val="3395211386"/>
                    </a:ext>
                  </a:extLst>
                </a:gridCol>
                <a:gridCol w="1295400">
                  <a:extLst>
                    <a:ext uri="{9D8B030D-6E8A-4147-A177-3AD203B41FA5}">
                      <a16:colId xmlns:a16="http://schemas.microsoft.com/office/drawing/2014/main" val="2711333302"/>
                    </a:ext>
                  </a:extLst>
                </a:gridCol>
                <a:gridCol w="1066800">
                  <a:extLst>
                    <a:ext uri="{9D8B030D-6E8A-4147-A177-3AD203B41FA5}">
                      <a16:colId xmlns:a16="http://schemas.microsoft.com/office/drawing/2014/main" val="714378363"/>
                    </a:ext>
                  </a:extLst>
                </a:gridCol>
              </a:tblGrid>
              <a:tr h="370840">
                <a:tc>
                  <a:txBody>
                    <a:bodyPr/>
                    <a:lstStyle/>
                    <a:p>
                      <a:pPr algn="ctr"/>
                      <a:r>
                        <a:rPr lang="en-IN" dirty="0"/>
                        <a:t>Element</a:t>
                      </a:r>
                    </a:p>
                  </a:txBody>
                  <a:tcPr/>
                </a:tc>
                <a:tc>
                  <a:txBody>
                    <a:bodyPr/>
                    <a:lstStyle/>
                    <a:p>
                      <a:pPr algn="ctr"/>
                      <a:r>
                        <a:rPr lang="en-IN" dirty="0"/>
                        <a:t>Symbol</a:t>
                      </a:r>
                    </a:p>
                  </a:txBody>
                  <a:tcPr/>
                </a:tc>
                <a:tc>
                  <a:txBody>
                    <a:bodyPr/>
                    <a:lstStyle/>
                    <a:p>
                      <a:r>
                        <a:rPr lang="en-IN" dirty="0"/>
                        <a:t>Idealized</a:t>
                      </a:r>
                    </a:p>
                  </a:txBody>
                  <a:tcPr/>
                </a:tc>
                <a:tc>
                  <a:txBody>
                    <a:bodyPr/>
                    <a:lstStyle/>
                    <a:p>
                      <a:r>
                        <a:rPr lang="en-IN" dirty="0"/>
                        <a:t>Observed</a:t>
                      </a:r>
                    </a:p>
                  </a:txBody>
                  <a:tcPr/>
                </a:tc>
                <a:tc>
                  <a:txBody>
                    <a:bodyPr/>
                    <a:lstStyle/>
                    <a:p>
                      <a:pPr algn="ctr"/>
                      <a:r>
                        <a:rPr lang="en-IN" dirty="0"/>
                        <a:t>Ln(+3)</a:t>
                      </a:r>
                    </a:p>
                  </a:txBody>
                  <a:tcPr/>
                </a:tc>
                <a:tc>
                  <a:txBody>
                    <a:bodyPr/>
                    <a:lstStyle/>
                    <a:p>
                      <a:r>
                        <a:rPr lang="en-IN" sz="1400" dirty="0"/>
                        <a:t>Radius of Ln(+3) in pm</a:t>
                      </a:r>
                    </a:p>
                  </a:txBody>
                  <a:tcPr/>
                </a:tc>
                <a:extLst>
                  <a:ext uri="{0D108BD9-81ED-4DB2-BD59-A6C34878D82A}">
                    <a16:rowId xmlns:a16="http://schemas.microsoft.com/office/drawing/2014/main" val="3841706383"/>
                  </a:ext>
                </a:extLst>
              </a:tr>
              <a:tr h="370840">
                <a:tc>
                  <a:txBody>
                    <a:bodyPr/>
                    <a:lstStyle/>
                    <a:p>
                      <a:pPr algn="ctr"/>
                      <a:r>
                        <a:rPr lang="en-IN" sz="2000" b="1" dirty="0"/>
                        <a:t>Lanthanum</a:t>
                      </a:r>
                    </a:p>
                  </a:txBody>
                  <a:tcPr/>
                </a:tc>
                <a:tc>
                  <a:txBody>
                    <a:bodyPr/>
                    <a:lstStyle/>
                    <a:p>
                      <a:pPr algn="ctr"/>
                      <a:r>
                        <a:rPr lang="en-IN" sz="2000" b="1" baseline="-25000" dirty="0"/>
                        <a:t>57</a:t>
                      </a:r>
                      <a:r>
                        <a:rPr lang="en-IN" sz="2000" b="1" dirty="0"/>
                        <a:t>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algn="ctr"/>
                      <a:r>
                        <a:rPr lang="en-IN" sz="2000" b="1" dirty="0"/>
                        <a:t>[Xe]4f</a:t>
                      </a:r>
                      <a:r>
                        <a:rPr lang="en-IN" sz="2000" b="1" baseline="30000" dirty="0"/>
                        <a:t>0</a:t>
                      </a:r>
                    </a:p>
                  </a:txBody>
                  <a:tcPr/>
                </a:tc>
                <a:tc>
                  <a:txBody>
                    <a:bodyPr/>
                    <a:lstStyle/>
                    <a:p>
                      <a:pPr algn="ctr"/>
                      <a:endParaRPr lang="en-IN" sz="2000" b="1" dirty="0"/>
                    </a:p>
                  </a:txBody>
                  <a:tcPr/>
                </a:tc>
                <a:extLst>
                  <a:ext uri="{0D108BD9-81ED-4DB2-BD59-A6C34878D82A}">
                    <a16:rowId xmlns:a16="http://schemas.microsoft.com/office/drawing/2014/main" val="837099663"/>
                  </a:ext>
                </a:extLst>
              </a:tr>
              <a:tr h="370840">
                <a:tc>
                  <a:txBody>
                    <a:bodyPr/>
                    <a:lstStyle/>
                    <a:p>
                      <a:pPr algn="ctr"/>
                      <a:endParaRPr lang="en-IN"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srgbClr val="FF0000"/>
                          </a:solidFill>
                          <a:effectLst/>
                          <a:uLnTx/>
                          <a:uFillTx/>
                          <a:latin typeface="Calibri"/>
                          <a:ea typeface="+mn-ea"/>
                          <a:cs typeface="+mn-cs"/>
                        </a:rPr>
                        <a:t>58</a:t>
                      </a:r>
                      <a:r>
                        <a:rPr kumimoji="0" lang="en-IN" sz="2000" b="1" i="0" u="none" strike="noStrike" kern="1200" cap="none" spc="0" normalizeH="0" baseline="0" noProof="0" dirty="0">
                          <a:ln>
                            <a:noFill/>
                          </a:ln>
                          <a:solidFill>
                            <a:srgbClr val="FF0000"/>
                          </a:solidFill>
                          <a:effectLst/>
                          <a:uLnTx/>
                          <a:uFillTx/>
                          <a:latin typeface="Calibri"/>
                          <a:ea typeface="+mn-ea"/>
                          <a:cs typeface="+mn-cs"/>
                        </a:rPr>
                        <a:t>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[Xe]4f</a:t>
                      </a:r>
                      <a:r>
                        <a:rPr kumimoji="0" lang="en-IN" sz="2000" b="1" i="0" u="none" strike="noStrike" kern="1200" cap="none" spc="0" normalizeH="0" baseline="30000" noProof="0" dirty="0">
                          <a:ln>
                            <a:noFill/>
                          </a:ln>
                          <a:solidFill>
                            <a:srgbClr val="FF0000"/>
                          </a:solidFill>
                          <a:effectLst/>
                          <a:uLnTx/>
                          <a:uFillTx/>
                          <a:latin typeface="Calibri"/>
                          <a:ea typeface="+mn-ea"/>
                          <a:cs typeface="+mn-cs"/>
                        </a:rPr>
                        <a:t>1</a:t>
                      </a:r>
                    </a:p>
                  </a:txBody>
                  <a:tcPr/>
                </a:tc>
                <a:tc>
                  <a:txBody>
                    <a:bodyPr/>
                    <a:lstStyle/>
                    <a:p>
                      <a:pPr algn="ctr"/>
                      <a:r>
                        <a:rPr lang="en-IN" sz="2000" b="1" dirty="0">
                          <a:solidFill>
                            <a:srgbClr val="FF0000"/>
                          </a:solidFill>
                        </a:rPr>
                        <a:t>114</a:t>
                      </a:r>
                    </a:p>
                  </a:txBody>
                  <a:tcPr/>
                </a:tc>
                <a:extLst>
                  <a:ext uri="{0D108BD9-81ED-4DB2-BD59-A6C34878D82A}">
                    <a16:rowId xmlns:a16="http://schemas.microsoft.com/office/drawing/2014/main" val="2602918846"/>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59</a:t>
                      </a:r>
                      <a:r>
                        <a:rPr kumimoji="0" lang="en-IN" sz="2000" b="1" i="0" u="none" strike="noStrike" kern="1200" cap="none" spc="0" normalizeH="0" baseline="0" noProof="0" dirty="0">
                          <a:ln>
                            <a:noFill/>
                          </a:ln>
                          <a:solidFill>
                            <a:prstClr val="black"/>
                          </a:solidFill>
                          <a:effectLst/>
                          <a:uLnTx/>
                          <a:uFillTx/>
                          <a:latin typeface="Calibri"/>
                          <a:ea typeface="+mn-ea"/>
                          <a:cs typeface="+mn-cs"/>
                        </a:rPr>
                        <a:t>Pr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2</a:t>
                      </a:r>
                    </a:p>
                  </a:txBody>
                  <a:tcPr/>
                </a:tc>
                <a:tc>
                  <a:txBody>
                    <a:bodyPr/>
                    <a:lstStyle/>
                    <a:p>
                      <a:pPr algn="ctr"/>
                      <a:r>
                        <a:rPr lang="en-IN" sz="2000" b="1" dirty="0"/>
                        <a:t>113</a:t>
                      </a:r>
                    </a:p>
                  </a:txBody>
                  <a:tcPr/>
                </a:tc>
                <a:extLst>
                  <a:ext uri="{0D108BD9-81ED-4DB2-BD59-A6C34878D82A}">
                    <a16:rowId xmlns:a16="http://schemas.microsoft.com/office/drawing/2014/main" val="1912480696"/>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60</a:t>
                      </a:r>
                      <a:r>
                        <a:rPr kumimoji="0" lang="en-IN" sz="2000" b="1" i="0" u="none" strike="noStrike" kern="1200" cap="none" spc="0" normalizeH="0" baseline="0" noProof="0" dirty="0">
                          <a:ln>
                            <a:noFill/>
                          </a:ln>
                          <a:solidFill>
                            <a:prstClr val="black"/>
                          </a:solidFill>
                          <a:effectLst/>
                          <a:uLnTx/>
                          <a:uFillTx/>
                          <a:latin typeface="Calibri"/>
                          <a:ea typeface="+mn-ea"/>
                          <a:cs typeface="+mn-cs"/>
                        </a:rPr>
                        <a:t>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3</a:t>
                      </a:r>
                    </a:p>
                  </a:txBody>
                  <a:tcPr/>
                </a:tc>
                <a:tc>
                  <a:txBody>
                    <a:bodyPr/>
                    <a:lstStyle/>
                    <a:p>
                      <a:pPr algn="ctr"/>
                      <a:r>
                        <a:rPr lang="en-IN" sz="2000" b="1" dirty="0"/>
                        <a:t>111</a:t>
                      </a:r>
                    </a:p>
                  </a:txBody>
                  <a:tcPr/>
                </a:tc>
                <a:extLst>
                  <a:ext uri="{0D108BD9-81ED-4DB2-BD59-A6C34878D82A}">
                    <a16:rowId xmlns:a16="http://schemas.microsoft.com/office/drawing/2014/main" val="1214273622"/>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61</a:t>
                      </a:r>
                      <a:r>
                        <a:rPr kumimoji="0" lang="en-IN" sz="2000" b="1" i="0" u="none" strike="noStrike" kern="1200" cap="none" spc="0" normalizeH="0" baseline="0" noProof="0" dirty="0">
                          <a:ln>
                            <a:noFill/>
                          </a:ln>
                          <a:solidFill>
                            <a:prstClr val="black"/>
                          </a:solidFill>
                          <a:effectLst/>
                          <a:uLnTx/>
                          <a:uFillTx/>
                          <a:latin typeface="Calibri"/>
                          <a:ea typeface="+mn-ea"/>
                          <a:cs typeface="+mn-cs"/>
                        </a:rPr>
                        <a:t>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5</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4</a:t>
                      </a:r>
                    </a:p>
                  </a:txBody>
                  <a:tcPr/>
                </a:tc>
                <a:tc>
                  <a:txBody>
                    <a:bodyPr/>
                    <a:lstStyle/>
                    <a:p>
                      <a:pPr algn="ctr"/>
                      <a:r>
                        <a:rPr lang="en-IN" sz="2000" b="1" dirty="0"/>
                        <a:t>109</a:t>
                      </a:r>
                    </a:p>
                  </a:txBody>
                  <a:tcPr/>
                </a:tc>
                <a:extLst>
                  <a:ext uri="{0D108BD9-81ED-4DB2-BD59-A6C34878D82A}">
                    <a16:rowId xmlns:a16="http://schemas.microsoft.com/office/drawing/2014/main" val="3193918808"/>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62</a:t>
                      </a:r>
                      <a:r>
                        <a:rPr kumimoji="0" lang="en-IN" sz="2000" b="1" i="0" u="none" strike="noStrike" kern="1200" cap="none" spc="0" normalizeH="0" baseline="0" noProof="0" dirty="0">
                          <a:ln>
                            <a:noFill/>
                          </a:ln>
                          <a:solidFill>
                            <a:prstClr val="black"/>
                          </a:solidFill>
                          <a:effectLst/>
                          <a:uLnTx/>
                          <a:uFillTx/>
                          <a:latin typeface="Calibri"/>
                          <a:ea typeface="+mn-ea"/>
                          <a:cs typeface="+mn-cs"/>
                        </a:rPr>
                        <a:t>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5</a:t>
                      </a:r>
                    </a:p>
                  </a:txBody>
                  <a:tcPr/>
                </a:tc>
                <a:tc>
                  <a:txBody>
                    <a:bodyPr/>
                    <a:lstStyle/>
                    <a:p>
                      <a:pPr algn="ctr"/>
                      <a:r>
                        <a:rPr lang="en-IN" sz="2000" b="1" dirty="0"/>
                        <a:t>108</a:t>
                      </a:r>
                    </a:p>
                  </a:txBody>
                  <a:tcPr/>
                </a:tc>
                <a:extLst>
                  <a:ext uri="{0D108BD9-81ED-4DB2-BD59-A6C34878D82A}">
                    <a16:rowId xmlns:a16="http://schemas.microsoft.com/office/drawing/2014/main" val="1430813291"/>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63</a:t>
                      </a:r>
                      <a:r>
                        <a:rPr kumimoji="0" lang="en-IN" sz="2000" b="1" i="0" u="none" strike="noStrike" kern="1200" cap="none" spc="0" normalizeH="0" baseline="0" noProof="0" dirty="0">
                          <a:ln>
                            <a:noFill/>
                          </a:ln>
                          <a:solidFill>
                            <a:prstClr val="black"/>
                          </a:solidFill>
                          <a:effectLst/>
                          <a:uLnTx/>
                          <a:uFillTx/>
                          <a:latin typeface="Calibri"/>
                          <a:ea typeface="+mn-ea"/>
                          <a:cs typeface="+mn-cs"/>
                        </a:rPr>
                        <a:t>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6</a:t>
                      </a:r>
                    </a:p>
                  </a:txBody>
                  <a:tcPr/>
                </a:tc>
                <a:tc>
                  <a:txBody>
                    <a:bodyPr/>
                    <a:lstStyle/>
                    <a:p>
                      <a:pPr algn="ctr"/>
                      <a:r>
                        <a:rPr lang="en-IN" sz="2000" b="1" dirty="0"/>
                        <a:t>107</a:t>
                      </a:r>
                    </a:p>
                  </a:txBody>
                  <a:tcPr/>
                </a:tc>
                <a:extLst>
                  <a:ext uri="{0D108BD9-81ED-4DB2-BD59-A6C34878D82A}">
                    <a16:rowId xmlns:a16="http://schemas.microsoft.com/office/drawing/2014/main" val="574570036"/>
                  </a:ext>
                </a:extLst>
              </a:tr>
              <a:tr h="370840">
                <a:tc>
                  <a:txBody>
                    <a:bodyPr/>
                    <a:lstStyle/>
                    <a:p>
                      <a:pPr algn="ctr"/>
                      <a:endParaRPr lang="en-IN"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srgbClr val="FF0000"/>
                          </a:solidFill>
                          <a:effectLst/>
                          <a:uLnTx/>
                          <a:uFillTx/>
                          <a:latin typeface="Calibri"/>
                          <a:ea typeface="+mn-ea"/>
                          <a:cs typeface="+mn-cs"/>
                        </a:rPr>
                        <a:t>64</a:t>
                      </a:r>
                      <a:r>
                        <a:rPr kumimoji="0" lang="en-IN" sz="2000" b="1" i="0" u="none" strike="noStrike" kern="1200" cap="none" spc="0" normalizeH="0" baseline="0" noProof="0" dirty="0">
                          <a:ln>
                            <a:noFill/>
                          </a:ln>
                          <a:solidFill>
                            <a:srgbClr val="FF0000"/>
                          </a:solidFill>
                          <a:effectLst/>
                          <a:uLnTx/>
                          <a:uFillTx/>
                          <a:latin typeface="Calibri"/>
                          <a:ea typeface="+mn-ea"/>
                          <a:cs typeface="+mn-cs"/>
                        </a:rPr>
                        <a:t>Gd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[Xe]4f</a:t>
                      </a:r>
                      <a:r>
                        <a:rPr kumimoji="0" lang="en-IN" sz="2000" b="1" i="0" u="none" strike="noStrike" kern="1200" cap="none" spc="0" normalizeH="0" baseline="30000" noProof="0" dirty="0">
                          <a:ln>
                            <a:noFill/>
                          </a:ln>
                          <a:solidFill>
                            <a:srgbClr val="FF0000"/>
                          </a:solidFill>
                          <a:effectLst/>
                          <a:uLnTx/>
                          <a:uFillTx/>
                          <a:latin typeface="Calibri"/>
                          <a:ea typeface="+mn-ea"/>
                          <a:cs typeface="+mn-cs"/>
                        </a:rPr>
                        <a:t>7</a:t>
                      </a:r>
                    </a:p>
                  </a:txBody>
                  <a:tcPr/>
                </a:tc>
                <a:tc>
                  <a:txBody>
                    <a:bodyPr/>
                    <a:lstStyle/>
                    <a:p>
                      <a:pPr algn="ctr"/>
                      <a:r>
                        <a:rPr lang="en-IN" sz="2000" b="1" dirty="0">
                          <a:solidFill>
                            <a:srgbClr val="FF0000"/>
                          </a:solidFill>
                        </a:rPr>
                        <a:t>105</a:t>
                      </a:r>
                    </a:p>
                  </a:txBody>
                  <a:tcPr/>
                </a:tc>
                <a:extLst>
                  <a:ext uri="{0D108BD9-81ED-4DB2-BD59-A6C34878D82A}">
                    <a16:rowId xmlns:a16="http://schemas.microsoft.com/office/drawing/2014/main" val="2017633309"/>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65</a:t>
                      </a:r>
                      <a:r>
                        <a:rPr kumimoji="0" lang="en-IN" sz="2000" b="1" i="0" u="none" strike="noStrike" kern="1200" cap="none" spc="0" normalizeH="0" baseline="0" noProof="0" dirty="0">
                          <a:ln>
                            <a:noFill/>
                          </a:ln>
                          <a:solidFill>
                            <a:prstClr val="black"/>
                          </a:solidFill>
                          <a:effectLst/>
                          <a:uLnTx/>
                          <a:uFillTx/>
                          <a:latin typeface="Calibri"/>
                          <a:ea typeface="+mn-ea"/>
                          <a:cs typeface="+mn-cs"/>
                        </a:rPr>
                        <a:t>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8</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8</a:t>
                      </a:r>
                    </a:p>
                  </a:txBody>
                  <a:tcPr/>
                </a:tc>
                <a:tc>
                  <a:txBody>
                    <a:bodyPr/>
                    <a:lstStyle/>
                    <a:p>
                      <a:pPr algn="ctr"/>
                      <a:r>
                        <a:rPr lang="en-IN" sz="2000" b="1" dirty="0"/>
                        <a:t>104</a:t>
                      </a:r>
                    </a:p>
                  </a:txBody>
                  <a:tcPr/>
                </a:tc>
                <a:extLst>
                  <a:ext uri="{0D108BD9-81ED-4DB2-BD59-A6C34878D82A}">
                    <a16:rowId xmlns:a16="http://schemas.microsoft.com/office/drawing/2014/main" val="3285691220"/>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66</a:t>
                      </a:r>
                      <a:r>
                        <a:rPr kumimoji="0" lang="en-IN" sz="2000" b="1" i="0" u="none" strike="noStrike" kern="1200" cap="none" spc="0" normalizeH="0" baseline="0" noProof="0" dirty="0">
                          <a:ln>
                            <a:noFill/>
                          </a:ln>
                          <a:solidFill>
                            <a:prstClr val="black"/>
                          </a:solidFill>
                          <a:effectLst/>
                          <a:uLnTx/>
                          <a:uFillTx/>
                          <a:latin typeface="Calibri"/>
                          <a:ea typeface="+mn-ea"/>
                          <a:cs typeface="+mn-cs"/>
                        </a:rPr>
                        <a:t>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9</a:t>
                      </a:r>
                    </a:p>
                  </a:txBody>
                  <a:tcPr/>
                </a:tc>
                <a:tc>
                  <a:txBody>
                    <a:bodyPr/>
                    <a:lstStyle/>
                    <a:p>
                      <a:pPr algn="ctr"/>
                      <a:r>
                        <a:rPr lang="en-IN" sz="2000" b="1" dirty="0"/>
                        <a:t>103</a:t>
                      </a:r>
                    </a:p>
                  </a:txBody>
                  <a:tcPr/>
                </a:tc>
                <a:extLst>
                  <a:ext uri="{0D108BD9-81ED-4DB2-BD59-A6C34878D82A}">
                    <a16:rowId xmlns:a16="http://schemas.microsoft.com/office/drawing/2014/main" val="3753480282"/>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67</a:t>
                      </a:r>
                      <a:r>
                        <a:rPr kumimoji="0" lang="en-IN" sz="2000" b="1" i="0" u="none" strike="noStrike" kern="1200" cap="none" spc="0" normalizeH="0" baseline="0" noProof="0" dirty="0">
                          <a:ln>
                            <a:noFill/>
                          </a:ln>
                          <a:solidFill>
                            <a:prstClr val="black"/>
                          </a:solidFill>
                          <a:effectLst/>
                          <a:uLnTx/>
                          <a:uFillTx/>
                          <a:latin typeface="Calibri"/>
                          <a:ea typeface="+mn-ea"/>
                          <a:cs typeface="+mn-cs"/>
                        </a:rPr>
                        <a:t>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10</a:t>
                      </a:r>
                    </a:p>
                  </a:txBody>
                  <a:tcPr/>
                </a:tc>
                <a:tc>
                  <a:txBody>
                    <a:bodyPr/>
                    <a:lstStyle/>
                    <a:p>
                      <a:pPr algn="ctr"/>
                      <a:r>
                        <a:rPr lang="en-IN" sz="2000" b="1" dirty="0"/>
                        <a:t>102</a:t>
                      </a:r>
                    </a:p>
                  </a:txBody>
                  <a:tcPr/>
                </a:tc>
                <a:extLst>
                  <a:ext uri="{0D108BD9-81ED-4DB2-BD59-A6C34878D82A}">
                    <a16:rowId xmlns:a16="http://schemas.microsoft.com/office/drawing/2014/main" val="423434433"/>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68</a:t>
                      </a:r>
                      <a:r>
                        <a:rPr kumimoji="0" lang="en-IN" sz="2000" b="1" i="0" u="none" strike="noStrike" kern="1200" cap="none" spc="0" normalizeH="0" baseline="0" noProof="0" dirty="0">
                          <a:ln>
                            <a:noFill/>
                          </a:ln>
                          <a:solidFill>
                            <a:prstClr val="black"/>
                          </a:solidFill>
                          <a:effectLst/>
                          <a:uLnTx/>
                          <a:uFillTx/>
                          <a:latin typeface="Calibri"/>
                          <a:ea typeface="+mn-ea"/>
                          <a:cs typeface="+mn-cs"/>
                        </a:rPr>
                        <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11</a:t>
                      </a:r>
                    </a:p>
                  </a:txBody>
                  <a:tcPr/>
                </a:tc>
                <a:tc>
                  <a:txBody>
                    <a:bodyPr/>
                    <a:lstStyle/>
                    <a:p>
                      <a:pPr algn="ctr"/>
                      <a:r>
                        <a:rPr lang="en-IN" sz="2000" b="1" dirty="0"/>
                        <a:t>100</a:t>
                      </a:r>
                    </a:p>
                  </a:txBody>
                  <a:tcPr/>
                </a:tc>
                <a:extLst>
                  <a:ext uri="{0D108BD9-81ED-4DB2-BD59-A6C34878D82A}">
                    <a16:rowId xmlns:a16="http://schemas.microsoft.com/office/drawing/2014/main" val="2485800296"/>
                  </a:ext>
                </a:extLst>
              </a:tr>
              <a:tr h="370840">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69</a:t>
                      </a:r>
                      <a:r>
                        <a:rPr kumimoji="0" lang="en-IN" sz="2000" b="1" i="0" u="none" strike="noStrike" kern="1200" cap="none" spc="0" normalizeH="0" baseline="0" noProof="0" dirty="0">
                          <a:ln>
                            <a:noFill/>
                          </a:ln>
                          <a:solidFill>
                            <a:prstClr val="black"/>
                          </a:solidFill>
                          <a:effectLst/>
                          <a:uLnTx/>
                          <a:uFillTx/>
                          <a:latin typeface="Calibri"/>
                          <a:ea typeface="+mn-ea"/>
                          <a:cs typeface="+mn-cs"/>
                        </a:rPr>
                        <a:t>Tm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12</a:t>
                      </a:r>
                    </a:p>
                  </a:txBody>
                  <a:tcPr/>
                </a:tc>
                <a:tc>
                  <a:txBody>
                    <a:bodyPr/>
                    <a:lstStyle/>
                    <a:p>
                      <a:pPr algn="ctr"/>
                      <a:r>
                        <a:rPr lang="en-IN" sz="2000" b="1" dirty="0"/>
                        <a:t>99</a:t>
                      </a:r>
                    </a:p>
                  </a:txBody>
                  <a:tcPr/>
                </a:tc>
                <a:extLst>
                  <a:ext uri="{0D108BD9-81ED-4DB2-BD59-A6C34878D82A}">
                    <a16:rowId xmlns:a16="http://schemas.microsoft.com/office/drawing/2014/main" val="2151480325"/>
                  </a:ext>
                </a:extLst>
              </a:tr>
              <a:tr h="370840">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70</a:t>
                      </a:r>
                      <a:r>
                        <a:rPr kumimoji="0" lang="en-IN" sz="2000" b="1" i="0" u="none" strike="noStrike" kern="1200" cap="none" spc="0" normalizeH="0" baseline="0" noProof="0" dirty="0">
                          <a:ln>
                            <a:noFill/>
                          </a:ln>
                          <a:solidFill>
                            <a:prstClr val="black"/>
                          </a:solidFill>
                          <a:effectLst/>
                          <a:uLnTx/>
                          <a:uFillTx/>
                          <a:latin typeface="Calibri"/>
                          <a:ea typeface="+mn-ea"/>
                          <a:cs typeface="+mn-cs"/>
                        </a:rPr>
                        <a:t>Yb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13</a:t>
                      </a:r>
                    </a:p>
                  </a:txBody>
                  <a:tcPr/>
                </a:tc>
                <a:tc>
                  <a:txBody>
                    <a:bodyPr/>
                    <a:lstStyle/>
                    <a:p>
                      <a:pPr algn="ctr"/>
                      <a:r>
                        <a:rPr lang="en-IN" sz="2000" b="1" dirty="0"/>
                        <a:t>99</a:t>
                      </a:r>
                    </a:p>
                  </a:txBody>
                  <a:tcPr/>
                </a:tc>
                <a:extLst>
                  <a:ext uri="{0D108BD9-81ED-4DB2-BD59-A6C34878D82A}">
                    <a16:rowId xmlns:a16="http://schemas.microsoft.com/office/drawing/2014/main" val="3273401407"/>
                  </a:ext>
                </a:extLst>
              </a:tr>
              <a:tr h="370840">
                <a:tc>
                  <a:txBody>
                    <a:bodyPr/>
                    <a:lstStyle/>
                    <a:p>
                      <a:pPr algn="ctr"/>
                      <a:endParaRPr lang="en-IN"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srgbClr val="FF0000"/>
                          </a:solidFill>
                          <a:effectLst/>
                          <a:uLnTx/>
                          <a:uFillTx/>
                          <a:latin typeface="Calibri"/>
                          <a:ea typeface="+mn-ea"/>
                          <a:cs typeface="+mn-cs"/>
                        </a:rPr>
                        <a:t>71</a:t>
                      </a:r>
                      <a:r>
                        <a:rPr kumimoji="0" lang="en-IN" sz="2000" b="1" i="0" u="none" strike="noStrike" kern="1200" cap="none" spc="0" normalizeH="0" baseline="0" noProof="0" dirty="0">
                          <a:ln>
                            <a:noFill/>
                          </a:ln>
                          <a:solidFill>
                            <a:srgbClr val="FF0000"/>
                          </a:solidFill>
                          <a:effectLst/>
                          <a:uLnTx/>
                          <a:uFillTx/>
                          <a:latin typeface="Calibri"/>
                          <a:ea typeface="+mn-ea"/>
                          <a:cs typeface="+mn-cs"/>
                        </a:rPr>
                        <a:t>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[Xe]4f</a:t>
                      </a:r>
                      <a:r>
                        <a:rPr kumimoji="0" lang="en-IN" sz="2000" b="1" i="0" u="none" strike="noStrike" kern="1200" cap="none" spc="0" normalizeH="0" baseline="30000" noProof="0" dirty="0">
                          <a:ln>
                            <a:noFill/>
                          </a:ln>
                          <a:solidFill>
                            <a:srgbClr val="FF0000"/>
                          </a:solidFill>
                          <a:effectLst/>
                          <a:uLnTx/>
                          <a:uFillTx/>
                          <a:latin typeface="Calibri"/>
                          <a:ea typeface="+mn-ea"/>
                          <a:cs typeface="+mn-cs"/>
                        </a:rPr>
                        <a:t>14</a:t>
                      </a:r>
                    </a:p>
                  </a:txBody>
                  <a:tcPr/>
                </a:tc>
                <a:tc>
                  <a:txBody>
                    <a:bodyPr/>
                    <a:lstStyle/>
                    <a:p>
                      <a:pPr algn="ctr"/>
                      <a:r>
                        <a:rPr lang="en-IN" sz="2000" b="1" dirty="0">
                          <a:solidFill>
                            <a:srgbClr val="FF0000"/>
                          </a:solidFill>
                        </a:rPr>
                        <a:t>98</a:t>
                      </a:r>
                    </a:p>
                  </a:txBody>
                  <a:tcPr/>
                </a:tc>
                <a:extLst>
                  <a:ext uri="{0D108BD9-81ED-4DB2-BD59-A6C34878D82A}">
                    <a16:rowId xmlns:a16="http://schemas.microsoft.com/office/drawing/2014/main" val="763341392"/>
                  </a:ext>
                </a:extLst>
              </a:tr>
            </a:tbl>
          </a:graphicData>
        </a:graphic>
      </p:graphicFrame>
    </p:spTree>
    <p:extLst>
      <p:ext uri="{BB962C8B-B14F-4D97-AF65-F5344CB8AC3E}">
        <p14:creationId xmlns:p14="http://schemas.microsoft.com/office/powerpoint/2010/main" val="33630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BED4D-19BF-60AA-3FE6-F60A604B7A3A}"/>
              </a:ext>
            </a:extLst>
          </p:cNvPr>
          <p:cNvSpPr txBox="1"/>
          <p:nvPr/>
        </p:nvSpPr>
        <p:spPr>
          <a:xfrm>
            <a:off x="914400" y="102292"/>
            <a:ext cx="7467600" cy="6128024"/>
          </a:xfrm>
          <a:prstGeom prst="rect">
            <a:avLst/>
          </a:prstGeom>
          <a:noFill/>
        </p:spPr>
        <p:txBody>
          <a:bodyPr wrap="square">
            <a:spAutoFit/>
          </a:bodyPr>
          <a:lstStyle/>
          <a:p>
            <a:pPr indent="228600" algn="just">
              <a:lnSpc>
                <a:spcPct val="107000"/>
              </a:lnSpc>
              <a:spcAft>
                <a:spcPts val="800"/>
              </a:spcAft>
            </a:pPr>
            <a:r>
              <a:rPr lang="en-IN" sz="2400" b="1" dirty="0">
                <a:solidFill>
                  <a:srgbClr val="C00000"/>
                </a:solidFill>
                <a:effectLst/>
                <a:latin typeface="Arial Rounded MT Bold" panose="020F0704030504030204" pitchFamily="34" charset="0"/>
                <a:ea typeface="Helvetica Neue"/>
                <a:cs typeface="Times New Roman" panose="02020603050405020304" pitchFamily="18" charset="0"/>
              </a:rPr>
              <a:t>2. f-CONTRACTION OR LANTHANIDE AND ACTINIDE CONTRACTION</a:t>
            </a:r>
            <a:endParaRPr lang="en-IN" sz="2400" dirty="0">
              <a:solidFill>
                <a:srgbClr val="C00000"/>
              </a:solidFill>
              <a:effectLst/>
              <a:latin typeface="Helvetica Neue"/>
              <a:ea typeface="Helvetica Neue"/>
              <a:cs typeface="Helvetica Neue"/>
            </a:endParaRPr>
          </a:p>
          <a:p>
            <a:pPr indent="228600" algn="just">
              <a:lnSpc>
                <a:spcPct val="107000"/>
              </a:lnSpc>
              <a:spcAft>
                <a:spcPts val="800"/>
              </a:spcAft>
            </a:pPr>
            <a:r>
              <a:rPr lang="en-US" sz="2800" b="1" dirty="0">
                <a:solidFill>
                  <a:srgbClr val="000000"/>
                </a:solidFill>
                <a:effectLst/>
                <a:latin typeface="Times New Roman" panose="02020603050405020304" pitchFamily="18" charset="0"/>
                <a:ea typeface="Arial Unicode MS"/>
              </a:rPr>
              <a:t>Lanthanide contraction (4f) and actinide contraction (5f) both are called f-contraction. </a:t>
            </a:r>
            <a:r>
              <a:rPr lang="en-IN" sz="2800" dirty="0">
                <a:solidFill>
                  <a:srgbClr val="000000"/>
                </a:solidFill>
                <a:effectLst/>
                <a:latin typeface="Times New Roman" panose="02020603050405020304" pitchFamily="18" charset="0"/>
                <a:ea typeface="Times New Roman" panose="02020603050405020304" pitchFamily="18" charset="0"/>
              </a:rPr>
              <a:t>The term "lanthanide contraction" refers to the larger than expected decrease in atomic or ionic radii (M</a:t>
            </a:r>
            <a:r>
              <a:rPr lang="en-IN" sz="2800" baseline="30000" dirty="0">
                <a:solidFill>
                  <a:srgbClr val="000000"/>
                </a:solidFill>
                <a:effectLst/>
                <a:latin typeface="Times New Roman" panose="02020603050405020304" pitchFamily="18" charset="0"/>
                <a:ea typeface="Times New Roman" panose="02020603050405020304" pitchFamily="18" charset="0"/>
              </a:rPr>
              <a:t>3+</a:t>
            </a:r>
            <a:r>
              <a:rPr lang="en-IN" sz="2800" dirty="0">
                <a:solidFill>
                  <a:srgbClr val="000000"/>
                </a:solidFill>
                <a:effectLst/>
                <a:latin typeface="Times New Roman" panose="02020603050405020304" pitchFamily="18" charset="0"/>
                <a:ea typeface="Times New Roman" panose="02020603050405020304" pitchFamily="18" charset="0"/>
              </a:rPr>
              <a:t> ions) of lanthanide elements (4f) from lutetium (</a:t>
            </a:r>
            <a:r>
              <a:rPr lang="en-IN" sz="2800" baseline="-25000" dirty="0">
                <a:solidFill>
                  <a:srgbClr val="000000"/>
                </a:solidFill>
                <a:effectLst/>
                <a:latin typeface="Times New Roman" panose="02020603050405020304" pitchFamily="18" charset="0"/>
                <a:ea typeface="Times New Roman" panose="02020603050405020304" pitchFamily="18" charset="0"/>
              </a:rPr>
              <a:t>71</a:t>
            </a:r>
            <a:r>
              <a:rPr lang="en-IN" sz="2800" dirty="0">
                <a:solidFill>
                  <a:srgbClr val="000000"/>
                </a:solidFill>
                <a:effectLst/>
                <a:latin typeface="Times New Roman" panose="02020603050405020304" pitchFamily="18" charset="0"/>
                <a:ea typeface="Times New Roman" panose="02020603050405020304" pitchFamily="18" charset="0"/>
              </a:rPr>
              <a:t>Lu) to lanthanum (</a:t>
            </a:r>
            <a:r>
              <a:rPr lang="en-IN" sz="2800" baseline="-25000" dirty="0">
                <a:solidFill>
                  <a:srgbClr val="000000"/>
                </a:solidFill>
                <a:effectLst/>
                <a:latin typeface="Times New Roman" panose="02020603050405020304" pitchFamily="18" charset="0"/>
                <a:ea typeface="Times New Roman" panose="02020603050405020304" pitchFamily="18" charset="0"/>
              </a:rPr>
              <a:t>57</a:t>
            </a:r>
            <a:r>
              <a:rPr lang="en-IN" sz="2800" dirty="0">
                <a:solidFill>
                  <a:srgbClr val="000000"/>
                </a:solidFill>
                <a:effectLst/>
                <a:latin typeface="Times New Roman" panose="02020603050405020304" pitchFamily="18" charset="0"/>
                <a:ea typeface="Times New Roman" panose="02020603050405020304" pitchFamily="18" charset="0"/>
              </a:rPr>
              <a:t>La) (</a:t>
            </a:r>
            <a:r>
              <a:rPr lang="en-IN" sz="2800" i="1" dirty="0">
                <a:solidFill>
                  <a:srgbClr val="000000"/>
                </a:solidFill>
                <a:effectLst/>
                <a:latin typeface="Times New Roman" panose="02020603050405020304" pitchFamily="18" charset="0"/>
                <a:ea typeface="Times New Roman" panose="02020603050405020304" pitchFamily="18" charset="0"/>
              </a:rPr>
              <a:t>fig.</a:t>
            </a:r>
            <a:r>
              <a:rPr lang="en-IN" sz="2800" dirty="0">
                <a:solidFill>
                  <a:srgbClr val="000000"/>
                </a:solidFill>
                <a:effectLst/>
                <a:latin typeface="Times New Roman" panose="02020603050405020304" pitchFamily="18" charset="0"/>
                <a:ea typeface="Times New Roman" panose="02020603050405020304" pitchFamily="18" charset="0"/>
              </a:rPr>
              <a:t>).</a:t>
            </a:r>
            <a:endParaRPr lang="en-IN" sz="2800" dirty="0">
              <a:effectLst/>
              <a:latin typeface="Times New Roman" panose="02020603050405020304" pitchFamily="18" charset="0"/>
              <a:ea typeface="Arial Unicode MS"/>
            </a:endParaRPr>
          </a:p>
          <a:p>
            <a:pPr indent="228600" algn="just">
              <a:lnSpc>
                <a:spcPct val="107000"/>
              </a:lnSpc>
              <a:spcAft>
                <a:spcPts val="800"/>
              </a:spcAft>
            </a:pPr>
            <a:r>
              <a:rPr lang="en-IN" sz="2800" dirty="0">
                <a:solidFill>
                  <a:srgbClr val="000000"/>
                </a:solidFill>
                <a:effectLst/>
                <a:latin typeface="Times New Roman" panose="02020603050405020304" pitchFamily="18" charset="0"/>
                <a:ea typeface="Times New Roman" panose="02020603050405020304" pitchFamily="18" charset="0"/>
              </a:rPr>
              <a:t>Similar to lanthanide, the atomic and </a:t>
            </a:r>
            <a:r>
              <a:rPr lang="en-IN" sz="2800" b="1" dirty="0">
                <a:solidFill>
                  <a:srgbClr val="000000"/>
                </a:solidFill>
                <a:effectLst/>
                <a:latin typeface="Times New Roman" panose="02020603050405020304" pitchFamily="18" charset="0"/>
                <a:ea typeface="Times New Roman" panose="02020603050405020304" pitchFamily="18" charset="0"/>
              </a:rPr>
              <a:t>ionic radii of the actinide series (Th to Lr) progressively decrease </a:t>
            </a:r>
            <a:r>
              <a:rPr lang="en-IN" sz="2800" dirty="0">
                <a:solidFill>
                  <a:srgbClr val="000000"/>
                </a:solidFill>
                <a:effectLst/>
                <a:latin typeface="Times New Roman" panose="02020603050405020304" pitchFamily="18" charset="0"/>
                <a:ea typeface="Times New Roman" panose="02020603050405020304" pitchFamily="18" charset="0"/>
              </a:rPr>
              <a:t>larger than expected as the atomic number increases. this decrease in size is referred to as actinide contraction.</a:t>
            </a:r>
            <a:endParaRPr lang="en-IN" sz="2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426087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BED4D-19BF-60AA-3FE6-F60A604B7A3A}"/>
              </a:ext>
            </a:extLst>
          </p:cNvPr>
          <p:cNvSpPr txBox="1"/>
          <p:nvPr/>
        </p:nvSpPr>
        <p:spPr>
          <a:xfrm>
            <a:off x="914400" y="178399"/>
            <a:ext cx="7467600" cy="2603918"/>
          </a:xfrm>
          <a:prstGeom prst="rect">
            <a:avLst/>
          </a:prstGeom>
          <a:noFill/>
        </p:spPr>
        <p:txBody>
          <a:bodyPr wrap="square">
            <a:spAutoFit/>
          </a:bodyPr>
          <a:lstStyle/>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The ionic radii of Ln</a:t>
            </a:r>
            <a:r>
              <a:rPr lang="en-IN" sz="2200" baseline="30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exhibit a consistent downward trend from La</a:t>
            </a:r>
            <a:r>
              <a:rPr lang="en-IN" sz="2200" baseline="30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to Lu</a:t>
            </a:r>
            <a:r>
              <a:rPr lang="en-IN" sz="2200" baseline="30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although this trend is comparatively slower for the later members. Their metallic radii, however, do not decrease monotonically, leading to two hikes: at </a:t>
            </a:r>
            <a:r>
              <a:rPr lang="en-IN" sz="2200" baseline="-25000" dirty="0">
                <a:solidFill>
                  <a:srgbClr val="000000"/>
                </a:solidFill>
                <a:effectLst/>
                <a:latin typeface="Times New Roman" panose="02020603050405020304" pitchFamily="18" charset="0"/>
                <a:ea typeface="Times New Roman" panose="02020603050405020304" pitchFamily="18" charset="0"/>
              </a:rPr>
              <a:t>63</a:t>
            </a:r>
            <a:r>
              <a:rPr lang="en-IN" sz="2200" dirty="0">
                <a:solidFill>
                  <a:srgbClr val="000000"/>
                </a:solidFill>
                <a:effectLst/>
                <a:latin typeface="Times New Roman" panose="02020603050405020304" pitchFamily="18" charset="0"/>
                <a:ea typeface="Times New Roman" panose="02020603050405020304" pitchFamily="18" charset="0"/>
              </a:rPr>
              <a:t>Eu ([Xe]4f</a:t>
            </a:r>
            <a:r>
              <a:rPr lang="en-IN" sz="2200" baseline="30000" dirty="0">
                <a:solidFill>
                  <a:srgbClr val="000000"/>
                </a:solidFill>
                <a:effectLst/>
                <a:latin typeface="Times New Roman" panose="02020603050405020304" pitchFamily="18" charset="0"/>
                <a:ea typeface="Times New Roman" panose="02020603050405020304" pitchFamily="18" charset="0"/>
              </a:rPr>
              <a:t>7</a:t>
            </a:r>
            <a:r>
              <a:rPr lang="en-IN" sz="2200" dirty="0">
                <a:solidFill>
                  <a:srgbClr val="000000"/>
                </a:solidFill>
                <a:effectLst/>
                <a:latin typeface="Times New Roman" panose="02020603050405020304" pitchFamily="18" charset="0"/>
                <a:ea typeface="Times New Roman" panose="02020603050405020304" pitchFamily="18" charset="0"/>
              </a:rPr>
              <a:t> 5d</a:t>
            </a:r>
            <a:r>
              <a:rPr lang="en-IN" sz="2200" baseline="30000" dirty="0">
                <a:solidFill>
                  <a:srgbClr val="000000"/>
                </a:solidFill>
                <a:effectLst/>
                <a:latin typeface="Times New Roman" panose="02020603050405020304" pitchFamily="18" charset="0"/>
                <a:ea typeface="Times New Roman" panose="02020603050405020304" pitchFamily="18" charset="0"/>
              </a:rPr>
              <a:t>0</a:t>
            </a:r>
            <a:r>
              <a:rPr lang="en-IN" sz="2200" dirty="0">
                <a:solidFill>
                  <a:srgbClr val="000000"/>
                </a:solidFill>
                <a:effectLst/>
                <a:latin typeface="Times New Roman" panose="02020603050405020304" pitchFamily="18" charset="0"/>
                <a:ea typeface="Times New Roman" panose="02020603050405020304" pitchFamily="18" charset="0"/>
              </a:rPr>
              <a:t> 6s</a:t>
            </a:r>
            <a:r>
              <a:rPr lang="en-IN" sz="2200" baseline="30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 and </a:t>
            </a:r>
            <a:r>
              <a:rPr lang="en-IN" sz="2200" baseline="-25000" dirty="0">
                <a:solidFill>
                  <a:srgbClr val="000000"/>
                </a:solidFill>
                <a:effectLst/>
                <a:latin typeface="Times New Roman" panose="02020603050405020304" pitchFamily="18" charset="0"/>
                <a:ea typeface="Times New Roman" panose="02020603050405020304" pitchFamily="18" charset="0"/>
              </a:rPr>
              <a:t>70</a:t>
            </a:r>
            <a:r>
              <a:rPr lang="en-IN" sz="2200" dirty="0">
                <a:solidFill>
                  <a:srgbClr val="000000"/>
                </a:solidFill>
                <a:effectLst/>
                <a:latin typeface="Times New Roman" panose="02020603050405020304" pitchFamily="18" charset="0"/>
                <a:ea typeface="Times New Roman" panose="02020603050405020304" pitchFamily="18" charset="0"/>
              </a:rPr>
              <a:t>Yb ([Xe]4f</a:t>
            </a:r>
            <a:r>
              <a:rPr lang="en-IN" sz="2200" baseline="30000" dirty="0">
                <a:solidFill>
                  <a:srgbClr val="000000"/>
                </a:solidFill>
                <a:effectLst/>
                <a:latin typeface="Times New Roman" panose="02020603050405020304" pitchFamily="18" charset="0"/>
                <a:ea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rPr>
              <a:t> 5d</a:t>
            </a:r>
            <a:r>
              <a:rPr lang="en-IN" sz="2200" baseline="30000" dirty="0">
                <a:solidFill>
                  <a:srgbClr val="000000"/>
                </a:solidFill>
                <a:effectLst/>
                <a:latin typeface="Times New Roman" panose="02020603050405020304" pitchFamily="18" charset="0"/>
                <a:ea typeface="Times New Roman" panose="02020603050405020304" pitchFamily="18" charset="0"/>
              </a:rPr>
              <a:t>0</a:t>
            </a:r>
            <a:r>
              <a:rPr lang="en-IN" sz="2200" dirty="0">
                <a:solidFill>
                  <a:srgbClr val="000000"/>
                </a:solidFill>
                <a:effectLst/>
                <a:latin typeface="Times New Roman" panose="02020603050405020304" pitchFamily="18" charset="0"/>
                <a:ea typeface="Times New Roman" panose="02020603050405020304" pitchFamily="18" charset="0"/>
              </a:rPr>
              <a:t> 6s</a:t>
            </a:r>
            <a:r>
              <a:rPr lang="en-IN" sz="2200" baseline="30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 The electronic configurations of these two elements are full-filled (Yb) and half-filled (Eu), which gives them extra stability.</a:t>
            </a:r>
            <a:endParaRPr lang="en-IN" sz="2200" dirty="0">
              <a:effectLst/>
              <a:latin typeface="Times New Roman" panose="02020603050405020304" pitchFamily="18" charset="0"/>
              <a:ea typeface="Arial Unicode MS"/>
            </a:endParaRPr>
          </a:p>
        </p:txBody>
      </p:sp>
      <p:pic>
        <p:nvPicPr>
          <p:cNvPr id="2" name="Picture 1">
            <a:extLst>
              <a:ext uri="{FF2B5EF4-FFF2-40B4-BE49-F238E27FC236}">
                <a16:creationId xmlns:a16="http://schemas.microsoft.com/office/drawing/2014/main" id="{A79502EE-79BA-039D-62BD-3B2C66433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17" y="2859405"/>
            <a:ext cx="8614783" cy="3007995"/>
          </a:xfrm>
          <a:prstGeom prst="rect">
            <a:avLst/>
          </a:prstGeom>
        </p:spPr>
      </p:pic>
      <p:sp>
        <p:nvSpPr>
          <p:cNvPr id="5" name="TextBox 4">
            <a:extLst>
              <a:ext uri="{FF2B5EF4-FFF2-40B4-BE49-F238E27FC236}">
                <a16:creationId xmlns:a16="http://schemas.microsoft.com/office/drawing/2014/main" id="{1D066D65-F6B0-D1C8-98C1-472E05944F2A}"/>
              </a:ext>
            </a:extLst>
          </p:cNvPr>
          <p:cNvSpPr txBox="1"/>
          <p:nvPr/>
        </p:nvSpPr>
        <p:spPr>
          <a:xfrm>
            <a:off x="228600" y="6013925"/>
            <a:ext cx="8763000" cy="463075"/>
          </a:xfrm>
          <a:prstGeom prst="rect">
            <a:avLst/>
          </a:prstGeom>
          <a:noFill/>
        </p:spPr>
        <p:txBody>
          <a:bodyPr wrap="square">
            <a:spAutoFit/>
          </a:bodyPr>
          <a:lstStyle/>
          <a:p>
            <a:pPr algn="ctr">
              <a:lnSpc>
                <a:spcPct val="150000"/>
              </a:lnSpc>
              <a:spcBef>
                <a:spcPts val="800"/>
              </a:spcBef>
            </a:pPr>
            <a:r>
              <a:rPr lang="en-IN" sz="1800" b="1" i="1" dirty="0">
                <a:solidFill>
                  <a:srgbClr val="000000"/>
                </a:solidFill>
                <a:effectLst/>
                <a:latin typeface="Minion Pro"/>
                <a:ea typeface="Helvetica Neue"/>
                <a:cs typeface="Times New Roman" panose="02020603050405020304" pitchFamily="18" charset="0"/>
              </a:rPr>
              <a:t>(a) Atomic radius in Å and (b) Ionic radius (at +3 oxidation state) in Å of Lanthanide series</a:t>
            </a:r>
            <a:endParaRPr lang="en-IN" sz="2000" dirty="0">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241084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473B89-50BC-3CC3-B4EA-700CAF9A8820}"/>
              </a:ext>
            </a:extLst>
          </p:cNvPr>
          <p:cNvSpPr txBox="1"/>
          <p:nvPr/>
        </p:nvSpPr>
        <p:spPr>
          <a:xfrm>
            <a:off x="685800" y="0"/>
            <a:ext cx="7848600" cy="6703630"/>
          </a:xfrm>
          <a:prstGeom prst="rect">
            <a:avLst/>
          </a:prstGeom>
          <a:noFill/>
        </p:spPr>
        <p:txBody>
          <a:bodyPr wrap="square">
            <a:spAutoFit/>
          </a:bodyPr>
          <a:lstStyle/>
          <a:p>
            <a:pPr algn="ctr">
              <a:lnSpc>
                <a:spcPct val="150000"/>
              </a:lnSpc>
            </a:pPr>
            <a:r>
              <a:rPr lang="en-IN" sz="2800" b="1" dirty="0">
                <a:solidFill>
                  <a:srgbClr val="C00000"/>
                </a:solidFill>
                <a:effectLst/>
                <a:latin typeface="Times New Roman" panose="02020603050405020304" pitchFamily="18" charset="0"/>
                <a:ea typeface="Times New Roman" panose="02020603050405020304" pitchFamily="18" charset="0"/>
              </a:rPr>
              <a:t>Cause of f-Contraction</a:t>
            </a:r>
          </a:p>
          <a:p>
            <a:pPr indent="228600" algn="just">
              <a:lnSpc>
                <a:spcPct val="107000"/>
              </a:lnSpc>
            </a:pPr>
            <a:r>
              <a:rPr lang="en-IN" sz="2600" b="1" dirty="0">
                <a:solidFill>
                  <a:srgbClr val="000000"/>
                </a:solidFill>
                <a:effectLst/>
                <a:latin typeface="Times New Roman" panose="02020603050405020304" pitchFamily="18" charset="0"/>
                <a:ea typeface="Times New Roman" panose="02020603050405020304" pitchFamily="18" charset="0"/>
              </a:rPr>
              <a:t>Mainly</a:t>
            </a:r>
            <a:r>
              <a:rPr lang="en-IN" sz="2600" dirty="0">
                <a:solidFill>
                  <a:srgbClr val="000000"/>
                </a:solidFill>
                <a:effectLst/>
                <a:latin typeface="Times New Roman" panose="02020603050405020304" pitchFamily="18" charset="0"/>
                <a:ea typeface="Times New Roman" panose="02020603050405020304" pitchFamily="18" charset="0"/>
              </a:rPr>
              <a:t> </a:t>
            </a:r>
            <a:r>
              <a:rPr lang="en-IN" sz="2600" b="1" dirty="0">
                <a:solidFill>
                  <a:srgbClr val="000000"/>
                </a:solidFill>
                <a:effectLst/>
                <a:latin typeface="Times New Roman" panose="02020603050405020304" pitchFamily="18" charset="0"/>
                <a:ea typeface="Times New Roman" panose="02020603050405020304" pitchFamily="18" charset="0"/>
              </a:rPr>
              <a:t>f-contraction occurs for relativistic effect and increasing trend of effective nuclear charge (Z</a:t>
            </a:r>
            <a:r>
              <a:rPr lang="en-IN" sz="2600" b="1" baseline="-25000" dirty="0">
                <a:solidFill>
                  <a:srgbClr val="000000"/>
                </a:solidFill>
                <a:effectLst/>
                <a:latin typeface="Times New Roman" panose="02020603050405020304" pitchFamily="18" charset="0"/>
                <a:ea typeface="Times New Roman" panose="02020603050405020304" pitchFamily="18" charset="0"/>
              </a:rPr>
              <a:t>eff</a:t>
            </a:r>
            <a:r>
              <a:rPr lang="en-IN" sz="2600" b="1" dirty="0">
                <a:solidFill>
                  <a:srgbClr val="000000"/>
                </a:solidFill>
                <a:effectLst/>
                <a:latin typeface="Times New Roman" panose="02020603050405020304" pitchFamily="18" charset="0"/>
                <a:ea typeface="Times New Roman" panose="02020603050405020304" pitchFamily="18" charset="0"/>
              </a:rPr>
              <a:t>). The general electronic configuration of lanthanide is [</a:t>
            </a:r>
            <a:r>
              <a:rPr lang="en-IN" sz="2600" dirty="0">
                <a:solidFill>
                  <a:srgbClr val="000000"/>
                </a:solidFill>
                <a:effectLst/>
                <a:latin typeface="Times New Roman" panose="02020603050405020304" pitchFamily="18" charset="0"/>
                <a:ea typeface="Times New Roman" panose="02020603050405020304" pitchFamily="18" charset="0"/>
              </a:rPr>
              <a:t>Xe] 4f </a:t>
            </a:r>
            <a:r>
              <a:rPr lang="en-IN" sz="2600" baseline="30000" dirty="0">
                <a:solidFill>
                  <a:srgbClr val="000000"/>
                </a:solidFill>
                <a:effectLst/>
                <a:latin typeface="Times New Roman" panose="02020603050405020304" pitchFamily="18" charset="0"/>
                <a:ea typeface="Times New Roman" panose="02020603050405020304" pitchFamily="18" charset="0"/>
              </a:rPr>
              <a:t>1 - 14</a:t>
            </a:r>
            <a:r>
              <a:rPr lang="en-IN" sz="2600" dirty="0">
                <a:solidFill>
                  <a:srgbClr val="000000"/>
                </a:solidFill>
                <a:effectLst/>
                <a:latin typeface="Times New Roman" panose="02020603050405020304" pitchFamily="18" charset="0"/>
                <a:ea typeface="Times New Roman" panose="02020603050405020304" pitchFamily="18" charset="0"/>
              </a:rPr>
              <a:t> 5d </a:t>
            </a:r>
            <a:r>
              <a:rPr lang="en-IN" sz="2600" baseline="30000" dirty="0">
                <a:solidFill>
                  <a:srgbClr val="000000"/>
                </a:solidFill>
                <a:effectLst/>
                <a:latin typeface="Times New Roman" panose="02020603050405020304" pitchFamily="18" charset="0"/>
                <a:ea typeface="Times New Roman" panose="02020603050405020304" pitchFamily="18" charset="0"/>
              </a:rPr>
              <a:t>0 - 1</a:t>
            </a:r>
            <a:r>
              <a:rPr lang="en-IN" sz="2600" dirty="0">
                <a:solidFill>
                  <a:srgbClr val="000000"/>
                </a:solidFill>
                <a:effectLst/>
                <a:latin typeface="Times New Roman" panose="02020603050405020304" pitchFamily="18" charset="0"/>
                <a:ea typeface="Times New Roman" panose="02020603050405020304" pitchFamily="18" charset="0"/>
              </a:rPr>
              <a:t> 6s </a:t>
            </a:r>
            <a:r>
              <a:rPr lang="en-IN" sz="2600" baseline="30000" dirty="0">
                <a:solidFill>
                  <a:srgbClr val="000000"/>
                </a:solidFill>
                <a:effectLst/>
                <a:latin typeface="Times New Roman" panose="02020603050405020304" pitchFamily="18" charset="0"/>
                <a:ea typeface="Times New Roman" panose="02020603050405020304" pitchFamily="18" charset="0"/>
              </a:rPr>
              <a:t>2</a:t>
            </a:r>
            <a:r>
              <a:rPr lang="en-IN" sz="2600" dirty="0">
                <a:solidFill>
                  <a:srgbClr val="000000"/>
                </a:solidFill>
                <a:effectLst/>
                <a:latin typeface="Times New Roman" panose="02020603050405020304" pitchFamily="18" charset="0"/>
                <a:ea typeface="Times New Roman" panose="02020603050405020304" pitchFamily="18" charset="0"/>
              </a:rPr>
              <a:t> and actinide is </a:t>
            </a:r>
            <a:r>
              <a:rPr lang="en-IN" sz="2600" b="1" dirty="0">
                <a:solidFill>
                  <a:srgbClr val="000000"/>
                </a:solidFill>
                <a:effectLst/>
                <a:latin typeface="Times New Roman" panose="02020603050405020304" pitchFamily="18" charset="0"/>
                <a:ea typeface="Times New Roman" panose="02020603050405020304" pitchFamily="18" charset="0"/>
              </a:rPr>
              <a:t>[</a:t>
            </a:r>
            <a:r>
              <a:rPr lang="en-IN" sz="2600" dirty="0">
                <a:solidFill>
                  <a:srgbClr val="000000"/>
                </a:solidFill>
                <a:effectLst/>
                <a:latin typeface="Times New Roman" panose="02020603050405020304" pitchFamily="18" charset="0"/>
                <a:ea typeface="Times New Roman" panose="02020603050405020304" pitchFamily="18" charset="0"/>
              </a:rPr>
              <a:t>Rn] 5f </a:t>
            </a:r>
            <a:r>
              <a:rPr lang="en-IN" sz="2600" baseline="30000" dirty="0">
                <a:solidFill>
                  <a:srgbClr val="000000"/>
                </a:solidFill>
                <a:effectLst/>
                <a:latin typeface="Times New Roman" panose="02020603050405020304" pitchFamily="18" charset="0"/>
                <a:ea typeface="Times New Roman" panose="02020603050405020304" pitchFamily="18" charset="0"/>
              </a:rPr>
              <a:t>1 - 14</a:t>
            </a:r>
            <a:r>
              <a:rPr lang="en-IN" sz="2600" dirty="0">
                <a:solidFill>
                  <a:srgbClr val="000000"/>
                </a:solidFill>
                <a:effectLst/>
                <a:latin typeface="Times New Roman" panose="02020603050405020304" pitchFamily="18" charset="0"/>
                <a:ea typeface="Times New Roman" panose="02020603050405020304" pitchFamily="18" charset="0"/>
              </a:rPr>
              <a:t> 6d </a:t>
            </a:r>
            <a:r>
              <a:rPr lang="en-IN" sz="2600" baseline="30000" dirty="0">
                <a:solidFill>
                  <a:srgbClr val="000000"/>
                </a:solidFill>
                <a:effectLst/>
                <a:latin typeface="Times New Roman" panose="02020603050405020304" pitchFamily="18" charset="0"/>
                <a:ea typeface="Times New Roman" panose="02020603050405020304" pitchFamily="18" charset="0"/>
              </a:rPr>
              <a:t>0 - 1</a:t>
            </a:r>
            <a:r>
              <a:rPr lang="en-IN" sz="2600" dirty="0">
                <a:solidFill>
                  <a:srgbClr val="000000"/>
                </a:solidFill>
                <a:effectLst/>
                <a:latin typeface="Times New Roman" panose="02020603050405020304" pitchFamily="18" charset="0"/>
                <a:ea typeface="Times New Roman" panose="02020603050405020304" pitchFamily="18" charset="0"/>
              </a:rPr>
              <a:t> 7s </a:t>
            </a:r>
            <a:r>
              <a:rPr lang="en-IN" sz="2600" baseline="30000" dirty="0">
                <a:solidFill>
                  <a:srgbClr val="000000"/>
                </a:solidFill>
                <a:effectLst/>
                <a:latin typeface="Times New Roman" panose="02020603050405020304" pitchFamily="18" charset="0"/>
                <a:ea typeface="Times New Roman" panose="02020603050405020304" pitchFamily="18" charset="0"/>
              </a:rPr>
              <a:t>2</a:t>
            </a:r>
            <a:r>
              <a:rPr lang="en-IN" sz="2600" dirty="0">
                <a:solidFill>
                  <a:srgbClr val="000000"/>
                </a:solidFill>
                <a:effectLst/>
                <a:latin typeface="Times New Roman" panose="02020603050405020304" pitchFamily="18" charset="0"/>
                <a:ea typeface="Times New Roman" panose="02020603050405020304" pitchFamily="18" charset="0"/>
              </a:rPr>
              <a:t>.</a:t>
            </a:r>
            <a:endParaRPr lang="en-IN" sz="2600" dirty="0">
              <a:effectLst/>
              <a:latin typeface="Times New Roman" panose="02020603050405020304" pitchFamily="18" charset="0"/>
              <a:ea typeface="Times New Roman" panose="02020603050405020304" pitchFamily="18" charset="0"/>
            </a:endParaRPr>
          </a:p>
          <a:p>
            <a:pPr algn="just">
              <a:lnSpc>
                <a:spcPct val="107000"/>
              </a:lnSpc>
            </a:pPr>
            <a:r>
              <a:rPr lang="en-IN" sz="2600" dirty="0">
                <a:solidFill>
                  <a:srgbClr val="000000"/>
                </a:solidFill>
                <a:effectLst/>
                <a:latin typeface="Times New Roman" panose="02020603050405020304" pitchFamily="18" charset="0"/>
                <a:ea typeface="Times New Roman" panose="02020603050405020304" pitchFamily="18" charset="0"/>
              </a:rPr>
              <a:t>Ineffective shielding of 4f electrons produces the contraction of 6s electron. The shielding effect is the phenomenon where the outer-shell electrons are protected from nuclear charge by the inner-shell electrons. Therefore, when the shielding is less effective, the positively charged nucleus will have a stronger attraction to the electrons, which will cause the atomic radius to decrease. </a:t>
            </a:r>
            <a:r>
              <a:rPr lang="en-IN" sz="2600" b="1" dirty="0">
                <a:solidFill>
                  <a:srgbClr val="C00000"/>
                </a:solidFill>
                <a:effectLst/>
                <a:latin typeface="Times New Roman" panose="02020603050405020304" pitchFamily="18" charset="0"/>
                <a:ea typeface="Times New Roman" panose="02020603050405020304" pitchFamily="18" charset="0"/>
              </a:rPr>
              <a:t>The order of shielding is: s orbital &gt; p orbital &gt; d orbital &gt; f orbital.</a:t>
            </a:r>
          </a:p>
        </p:txBody>
      </p:sp>
    </p:spTree>
    <p:extLst>
      <p:ext uri="{BB962C8B-B14F-4D97-AF65-F5344CB8AC3E}">
        <p14:creationId xmlns:p14="http://schemas.microsoft.com/office/powerpoint/2010/main" val="23422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0"/>
            <a:ext cx="8915400" cy="3877985"/>
          </a:xfrm>
          <a:prstGeom prst="rect">
            <a:avLst/>
          </a:prstGeom>
          <a:noFill/>
        </p:spPr>
        <p:txBody>
          <a:bodyPr wrap="square" rtlCol="0">
            <a:spAutoFit/>
          </a:bodyPr>
          <a:lstStyle/>
          <a:p>
            <a:pPr algn="ctr"/>
            <a:r>
              <a:rPr lang="en-US" sz="2400" b="1" dirty="0">
                <a:solidFill>
                  <a:srgbClr val="C00000"/>
                </a:solidFill>
              </a:rPr>
              <a:t>Cause of Lanthanide contraction</a:t>
            </a:r>
          </a:p>
          <a:p>
            <a:pPr algn="just"/>
            <a:endParaRPr lang="en-US" sz="1600" b="1" u="sng" dirty="0">
              <a:solidFill>
                <a:srgbClr val="002060"/>
              </a:solidFill>
            </a:endParaRPr>
          </a:p>
          <a:p>
            <a:pPr marL="285750" indent="-285750" algn="just">
              <a:buFont typeface="Wingdings" pitchFamily="2" charset="2"/>
              <a:buChar char="v"/>
            </a:pPr>
            <a:r>
              <a:rPr lang="en-US" dirty="0"/>
              <a:t>Electrons in </a:t>
            </a:r>
            <a:r>
              <a:rPr lang="en-US" b="1" i="1" dirty="0"/>
              <a:t>f</a:t>
            </a:r>
            <a:r>
              <a:rPr lang="en-US" dirty="0"/>
              <a:t>-orbitals </a:t>
            </a:r>
            <a:r>
              <a:rPr lang="en-US" b="1" dirty="0"/>
              <a:t>repel</a:t>
            </a:r>
            <a:r>
              <a:rPr lang="en-US" dirty="0"/>
              <a:t> one another </a:t>
            </a:r>
            <a:r>
              <a:rPr lang="en-US" b="1" dirty="0"/>
              <a:t>very weakly</a:t>
            </a:r>
            <a:r>
              <a:rPr lang="en-US" dirty="0"/>
              <a:t> because the lobes of </a:t>
            </a:r>
            <a:r>
              <a:rPr lang="en-US" b="1" i="1" dirty="0"/>
              <a:t>f</a:t>
            </a:r>
            <a:r>
              <a:rPr lang="en-US" dirty="0"/>
              <a:t>-orbitals are far apart from each other. </a:t>
            </a:r>
          </a:p>
          <a:p>
            <a:pPr algn="just"/>
            <a:endParaRPr lang="en-US" dirty="0"/>
          </a:p>
          <a:p>
            <a:pPr marL="285750" indent="-285750" algn="just">
              <a:buFont typeface="Wingdings" pitchFamily="2" charset="2"/>
              <a:buChar char="v"/>
            </a:pPr>
            <a:r>
              <a:rPr lang="en-US" b="1" dirty="0"/>
              <a:t>Poor shielding effect</a:t>
            </a:r>
            <a:r>
              <a:rPr lang="en-US" dirty="0"/>
              <a:t> of </a:t>
            </a:r>
            <a:r>
              <a:rPr lang="en-US" b="1" i="1" dirty="0"/>
              <a:t>f</a:t>
            </a:r>
            <a:r>
              <a:rPr lang="en-US" dirty="0"/>
              <a:t>-electrons </a:t>
            </a:r>
            <a:r>
              <a:rPr lang="en-US" b="1" dirty="0"/>
              <a:t>shielding of electrons decreases</a:t>
            </a:r>
            <a:r>
              <a:rPr lang="en-US" dirty="0"/>
              <a:t> in the order </a:t>
            </a:r>
            <a:r>
              <a:rPr lang="en-US" b="1" i="1" dirty="0"/>
              <a:t>s</a:t>
            </a:r>
            <a:r>
              <a:rPr lang="en-US" b="1" dirty="0"/>
              <a:t>&gt;</a:t>
            </a:r>
            <a:r>
              <a:rPr lang="en-US" b="1" i="1" dirty="0"/>
              <a:t>p</a:t>
            </a:r>
            <a:r>
              <a:rPr lang="en-US" b="1" dirty="0"/>
              <a:t>&gt;</a:t>
            </a:r>
            <a:r>
              <a:rPr lang="en-US" b="1" i="1" dirty="0"/>
              <a:t>d</a:t>
            </a:r>
            <a:r>
              <a:rPr lang="en-US" b="1" dirty="0"/>
              <a:t>&gt;</a:t>
            </a:r>
            <a:r>
              <a:rPr lang="en-US" b="1" i="1" dirty="0"/>
              <a:t>f</a:t>
            </a:r>
            <a:r>
              <a:rPr lang="en-US" dirty="0"/>
              <a:t>. Thus, </a:t>
            </a:r>
            <a:r>
              <a:rPr lang="en-US" b="1" dirty="0"/>
              <a:t>the effective nuclear charge increases</a:t>
            </a:r>
            <a:r>
              <a:rPr lang="en-US" dirty="0"/>
              <a:t> with the </a:t>
            </a:r>
            <a:r>
              <a:rPr lang="en-US" b="1" dirty="0"/>
              <a:t>increase in atomic number of lanthanides</a:t>
            </a:r>
            <a:r>
              <a:rPr lang="en-US" dirty="0"/>
              <a:t>. This </a:t>
            </a:r>
            <a:r>
              <a:rPr lang="en-US" b="1" dirty="0"/>
              <a:t>increase the inward pull</a:t>
            </a:r>
            <a:r>
              <a:rPr lang="en-US" dirty="0"/>
              <a:t> of the </a:t>
            </a:r>
            <a:r>
              <a:rPr lang="en-US" b="1" dirty="0"/>
              <a:t>4</a:t>
            </a:r>
            <a:r>
              <a:rPr lang="en-US" b="1" i="1" dirty="0"/>
              <a:t>f</a:t>
            </a:r>
            <a:r>
              <a:rPr lang="en-US" b="1" dirty="0"/>
              <a:t> electrons</a:t>
            </a:r>
            <a:r>
              <a:rPr lang="en-US" dirty="0"/>
              <a:t> and results in the </a:t>
            </a:r>
            <a:r>
              <a:rPr lang="en-US" b="1" dirty="0"/>
              <a:t>reduction of the size of the atom or ion</a:t>
            </a:r>
            <a:r>
              <a:rPr lang="en-US" dirty="0"/>
              <a:t>. </a:t>
            </a:r>
          </a:p>
          <a:p>
            <a:pPr algn="just"/>
            <a:endParaRPr lang="en-US" dirty="0"/>
          </a:p>
          <a:p>
            <a:pPr algn="just"/>
            <a:r>
              <a:rPr lang="en-US" i="1" dirty="0">
                <a:solidFill>
                  <a:schemeClr val="accent6">
                    <a:lumMod val="50000"/>
                  </a:schemeClr>
                </a:solidFill>
              </a:rPr>
              <a:t>This contraction in the size of the atom or ion by pulling the valence electrons inward </a:t>
            </a:r>
            <a:r>
              <a:rPr lang="en-US" b="1" i="1" dirty="0">
                <a:solidFill>
                  <a:schemeClr val="accent6">
                    <a:lumMod val="50000"/>
                  </a:schemeClr>
                </a:solidFill>
              </a:rPr>
              <a:t>due to high nuclear charge</a:t>
            </a:r>
            <a:r>
              <a:rPr lang="en-US" i="1" dirty="0">
                <a:solidFill>
                  <a:schemeClr val="accent6">
                    <a:lumMod val="50000"/>
                  </a:schemeClr>
                </a:solidFill>
              </a:rPr>
              <a:t> and the </a:t>
            </a:r>
            <a:r>
              <a:rPr lang="en-US" b="1" i="1" dirty="0">
                <a:solidFill>
                  <a:schemeClr val="accent6">
                    <a:lumMod val="50000"/>
                  </a:schemeClr>
                </a:solidFill>
              </a:rPr>
              <a:t>poor shielding effect of the f-electron</a:t>
            </a:r>
            <a:r>
              <a:rPr lang="en-US" i="1" dirty="0">
                <a:solidFill>
                  <a:schemeClr val="accent6">
                    <a:lumMod val="50000"/>
                  </a:schemeClr>
                </a:solidFill>
              </a:rPr>
              <a:t> is the main cause of </a:t>
            </a:r>
            <a:r>
              <a:rPr lang="en-US" b="1" i="1" dirty="0">
                <a:solidFill>
                  <a:schemeClr val="accent6">
                    <a:lumMod val="50000"/>
                  </a:schemeClr>
                </a:solidFill>
              </a:rPr>
              <a:t>lanthanide contraction</a:t>
            </a:r>
            <a:r>
              <a:rPr lang="en-US" i="1" dirty="0">
                <a:solidFill>
                  <a:schemeClr val="accent6">
                    <a:lumMod val="50000"/>
                  </a:schemeClr>
                </a:solidFill>
              </a:rPr>
              <a:t>.  </a:t>
            </a:r>
          </a:p>
        </p:txBody>
      </p:sp>
      <p:sp>
        <p:nvSpPr>
          <p:cNvPr id="2" name="TextBox 1"/>
          <p:cNvSpPr txBox="1"/>
          <p:nvPr/>
        </p:nvSpPr>
        <p:spPr>
          <a:xfrm>
            <a:off x="97176" y="6152936"/>
            <a:ext cx="9046824" cy="646331"/>
          </a:xfrm>
          <a:prstGeom prst="rect">
            <a:avLst/>
          </a:prstGeom>
          <a:noFill/>
        </p:spPr>
        <p:txBody>
          <a:bodyPr wrap="square" rtlCol="0">
            <a:spAutoFit/>
          </a:bodyPr>
          <a:lstStyle/>
          <a:p>
            <a:r>
              <a:rPr lang="en-US" i="1" dirty="0">
                <a:solidFill>
                  <a:srgbClr val="00B050"/>
                </a:solidFill>
              </a:rPr>
              <a:t>As a result of </a:t>
            </a:r>
            <a:r>
              <a:rPr lang="en-US" b="1" i="1" dirty="0">
                <a:solidFill>
                  <a:srgbClr val="00B050"/>
                </a:solidFill>
              </a:rPr>
              <a:t>lanthanide contraction</a:t>
            </a:r>
            <a:r>
              <a:rPr lang="en-US" i="1" dirty="0">
                <a:solidFill>
                  <a:srgbClr val="00B050"/>
                </a:solidFill>
              </a:rPr>
              <a:t>, </a:t>
            </a:r>
            <a:r>
              <a:rPr lang="en-US" b="1" i="1" dirty="0">
                <a:solidFill>
                  <a:srgbClr val="00B050"/>
                </a:solidFill>
              </a:rPr>
              <a:t>the chemistry of 2</a:t>
            </a:r>
            <a:r>
              <a:rPr lang="en-US" b="1" i="1" baseline="30000" dirty="0">
                <a:solidFill>
                  <a:srgbClr val="00B050"/>
                </a:solidFill>
              </a:rPr>
              <a:t>nd</a:t>
            </a:r>
            <a:r>
              <a:rPr lang="en-US" b="1" i="1" dirty="0">
                <a:solidFill>
                  <a:srgbClr val="00B050"/>
                </a:solidFill>
              </a:rPr>
              <a:t> and 3</a:t>
            </a:r>
            <a:r>
              <a:rPr lang="en-US" b="1" i="1" baseline="30000" dirty="0">
                <a:solidFill>
                  <a:srgbClr val="00B050"/>
                </a:solidFill>
              </a:rPr>
              <a:t>rd</a:t>
            </a:r>
            <a:r>
              <a:rPr lang="en-US" b="1" i="1" dirty="0">
                <a:solidFill>
                  <a:srgbClr val="00B050"/>
                </a:solidFill>
              </a:rPr>
              <a:t> transition series resemble </a:t>
            </a:r>
            <a:r>
              <a:rPr lang="en-US" i="1" dirty="0">
                <a:solidFill>
                  <a:srgbClr val="00B050"/>
                </a:solidFill>
              </a:rPr>
              <a:t>each other than the elements of 1</a:t>
            </a:r>
            <a:r>
              <a:rPr lang="en-US" i="1" baseline="30000" dirty="0">
                <a:solidFill>
                  <a:srgbClr val="00B050"/>
                </a:solidFill>
              </a:rPr>
              <a:t>st</a:t>
            </a:r>
            <a:r>
              <a:rPr lang="en-US" i="1" dirty="0">
                <a:solidFill>
                  <a:srgbClr val="00B050"/>
                </a:solidFill>
              </a:rPr>
              <a:t> and 2</a:t>
            </a:r>
            <a:r>
              <a:rPr lang="en-US" i="1" baseline="30000" dirty="0">
                <a:solidFill>
                  <a:srgbClr val="00B050"/>
                </a:solidFill>
              </a:rPr>
              <a:t>nd</a:t>
            </a:r>
            <a:r>
              <a:rPr lang="en-US" i="1" dirty="0">
                <a:solidFill>
                  <a:srgbClr val="00B050"/>
                </a:solidFill>
              </a:rPr>
              <a:t> transition series. </a:t>
            </a:r>
          </a:p>
        </p:txBody>
      </p:sp>
      <p:sp>
        <p:nvSpPr>
          <p:cNvPr id="4" name="TextBox 3"/>
          <p:cNvSpPr txBox="1"/>
          <p:nvPr/>
        </p:nvSpPr>
        <p:spPr>
          <a:xfrm>
            <a:off x="1828800" y="5650468"/>
            <a:ext cx="6293967" cy="369332"/>
          </a:xfrm>
          <a:prstGeom prst="rect">
            <a:avLst/>
          </a:prstGeom>
          <a:noFill/>
        </p:spPr>
        <p:txBody>
          <a:bodyPr wrap="none" rtlCol="0">
            <a:spAutoFit/>
          </a:bodyPr>
          <a:lstStyle/>
          <a:p>
            <a:r>
              <a:rPr lang="en-US" b="1" dirty="0">
                <a:solidFill>
                  <a:srgbClr val="C00000"/>
                </a:solidFill>
              </a:rPr>
              <a:t>Table: Atomic radii of the elements before and after lanthanides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792" y="3657600"/>
            <a:ext cx="6556408" cy="200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46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533400" y="76200"/>
                <a:ext cx="8153400" cy="6635343"/>
              </a:xfrm>
              <a:prstGeom prst="rect">
                <a:avLst/>
              </a:prstGeom>
              <a:noFill/>
            </p:spPr>
            <p:txBody>
              <a:bodyPr wrap="square">
                <a:spAutoFit/>
              </a:bodyPr>
              <a:lstStyle/>
              <a:p>
                <a:pPr algn="ct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endParaRPr lang="en-IN" sz="1200" dirty="0">
                  <a:effectLst/>
                  <a:latin typeface="Times New Roman" panose="02020603050405020304" pitchFamily="18" charset="0"/>
                  <a:ea typeface="Times New Roman" panose="02020603050405020304" pitchFamily="18" charset="0"/>
                </a:endParaRPr>
              </a:p>
              <a:p>
                <a:pPr indent="228600" algn="just">
                  <a:lnSpc>
                    <a:spcPct val="107000"/>
                  </a:lnSpc>
                </a:pPr>
                <a:r>
                  <a:rPr lang="en-IN" sz="2000" dirty="0">
                    <a:solidFill>
                      <a:srgbClr val="000000"/>
                    </a:solidFill>
                    <a:effectLst/>
                    <a:latin typeface="Times New Roman" panose="02020603050405020304" pitchFamily="18" charset="0"/>
                    <a:ea typeface="Times New Roman" panose="02020603050405020304" pitchFamily="18" charset="0"/>
                  </a:rPr>
                  <a:t>The</a:t>
                </a:r>
                <a:r>
                  <a:rPr lang="en-IN" sz="2000" b="1" dirty="0">
                    <a:solidFill>
                      <a:srgbClr val="000000"/>
                    </a:solidFill>
                    <a:effectLst/>
                    <a:latin typeface="Times New Roman" panose="02020603050405020304" pitchFamily="18" charset="0"/>
                    <a:ea typeface="Times New Roman" panose="02020603050405020304" pitchFamily="18" charset="0"/>
                  </a:rPr>
                  <a:t> Lanthanide contraction</a:t>
                </a:r>
                <a:r>
                  <a:rPr lang="en-IN" sz="2000" dirty="0">
                    <a:solidFill>
                      <a:srgbClr val="000000"/>
                    </a:solidFill>
                    <a:effectLst/>
                    <a:latin typeface="Times New Roman" panose="02020603050405020304" pitchFamily="18" charset="0"/>
                    <a:ea typeface="Times New Roman" panose="02020603050405020304" pitchFamily="18" charset="0"/>
                  </a:rPr>
                  <a:t> is extremely important to understand the properties of lanthanide itself and post-lanthanide elements. </a:t>
                </a:r>
              </a:p>
              <a:p>
                <a:pPr marL="457200" indent="-457200" algn="just">
                  <a:lnSpc>
                    <a:spcPct val="107000"/>
                  </a:lnSpc>
                  <a:buAutoNum type="arabicPeriod"/>
                </a:pPr>
                <a:r>
                  <a:rPr lang="en-IN" sz="2000" b="1" dirty="0">
                    <a:solidFill>
                      <a:srgbClr val="FF0000"/>
                    </a:solidFill>
                    <a:latin typeface="Times New Roman" panose="02020603050405020304" pitchFamily="18" charset="0"/>
                    <a:ea typeface="Times New Roman" panose="02020603050405020304" pitchFamily="18" charset="0"/>
                  </a:rPr>
                  <a:t>Among the lanthanides</a:t>
                </a:r>
              </a:p>
              <a:p>
                <a:pPr marL="457200" indent="-457200" algn="just">
                  <a:lnSpc>
                    <a:spcPct val="107000"/>
                  </a:lnSpc>
                  <a:buAutoNum type="arabicPeriod"/>
                </a:pPr>
                <a:r>
                  <a:rPr lang="en-IN" sz="2000" b="1" dirty="0">
                    <a:solidFill>
                      <a:srgbClr val="FF0000"/>
                    </a:solidFill>
                    <a:effectLst/>
                    <a:latin typeface="Times New Roman" panose="02020603050405020304" pitchFamily="18" charset="0"/>
                    <a:ea typeface="Times New Roman" panose="02020603050405020304" pitchFamily="18" charset="0"/>
                  </a:rPr>
                  <a:t>Post lanthanides</a:t>
                </a:r>
              </a:p>
              <a:p>
                <a:pPr algn="just">
                  <a:lnSpc>
                    <a:spcPct val="107000"/>
                  </a:lnSpc>
                </a:pPr>
                <a:endParaRPr lang="en-IN" sz="2000" dirty="0">
                  <a:effectLst/>
                  <a:latin typeface="Times New Roman" panose="02020603050405020304" pitchFamily="18" charset="0"/>
                  <a:ea typeface="Times New Roman" panose="02020603050405020304" pitchFamily="18" charset="0"/>
                </a:endParaRPr>
              </a:p>
              <a:p>
                <a:pPr algn="just">
                  <a:lnSpc>
                    <a:spcPct val="107000"/>
                  </a:lnSpc>
                </a:pPr>
                <a:r>
                  <a:rPr lang="en-IN" sz="2000" b="1" dirty="0">
                    <a:solidFill>
                      <a:srgbClr val="FF0000"/>
                    </a:solidFill>
                    <a:effectLst/>
                    <a:latin typeface="Cambria" panose="02040503050406030204" pitchFamily="18" charset="0"/>
                    <a:ea typeface="Times New Roman" panose="02020603050405020304" pitchFamily="18" charset="0"/>
                  </a:rPr>
                  <a:t>1. Effect of Lanthanide Contraction on the Properties of Lanthanides</a:t>
                </a:r>
                <a:endParaRPr lang="en-IN" sz="2000" b="1" dirty="0">
                  <a:solidFill>
                    <a:srgbClr val="FF0000"/>
                  </a:solidFill>
                  <a:effectLst/>
                  <a:latin typeface="Times New Roman" panose="02020603050405020304" pitchFamily="18" charset="0"/>
                  <a:ea typeface="Times New Roman" panose="02020603050405020304" pitchFamily="18" charset="0"/>
                </a:endParaRPr>
              </a:p>
              <a:p>
                <a:pPr algn="just">
                  <a:lnSpc>
                    <a:spcPct val="107000"/>
                  </a:lnSpc>
                </a:pPr>
                <a:r>
                  <a:rPr lang="en-IN" sz="2000" b="1" dirty="0">
                    <a:solidFill>
                      <a:srgbClr val="000000"/>
                    </a:solidFill>
                    <a:effectLst/>
                    <a:latin typeface="Times New Roman" panose="02020603050405020304" pitchFamily="18" charset="0"/>
                    <a:ea typeface="Times New Roman" panose="02020603050405020304" pitchFamily="18" charset="0"/>
                  </a:rPr>
                  <a:t> With the gradual decrease of size occurs from La(III) to Lu(III), the gradual increase of the ionic potential occurs </a:t>
                </a:r>
              </a:p>
              <a:p>
                <a:pPr indent="228600" algn="just">
                  <a:lnSpc>
                    <a:spcPct val="107000"/>
                  </a:lnSpc>
                </a:pPr>
                <a14:m>
                  <m:oMath xmlns:m="http://schemas.openxmlformats.org/officeDocument/2006/math">
                    <m:r>
                      <a:rPr lang="en-IN" sz="2000" b="0">
                        <a:solidFill>
                          <a:srgbClr val="000000"/>
                        </a:solidFill>
                        <a:effectLst/>
                        <a:latin typeface="Cambria Math" panose="02040503050406030204" pitchFamily="18" charset="0"/>
                        <a:ea typeface="Times New Roman" panose="02020603050405020304" pitchFamily="18" charset="0"/>
                      </a:rPr>
                      <m:t>[</m:t>
                    </m:r>
                    <m:r>
                      <m:rPr>
                        <m:sty m:val="p"/>
                      </m:rPr>
                      <a:rPr lang="en-IN" sz="2000" b="0">
                        <a:solidFill>
                          <a:srgbClr val="000000"/>
                        </a:solidFill>
                        <a:effectLst/>
                        <a:latin typeface="Cambria Math" panose="02040503050406030204" pitchFamily="18" charset="0"/>
                        <a:ea typeface="Times New Roman" panose="02020603050405020304" pitchFamily="18" charset="0"/>
                      </a:rPr>
                      <m:t>ionic</m:t>
                    </m:r>
                    <m:r>
                      <a:rPr lang="en-IN" sz="2000" b="0">
                        <a:solidFill>
                          <a:srgbClr val="000000"/>
                        </a:solidFill>
                        <a:effectLst/>
                        <a:latin typeface="Cambria Math" panose="02040503050406030204" pitchFamily="18" charset="0"/>
                        <a:ea typeface="Times New Roman" panose="02020603050405020304" pitchFamily="18" charset="0"/>
                      </a:rPr>
                      <m:t> </m:t>
                    </m:r>
                    <m:r>
                      <m:rPr>
                        <m:sty m:val="p"/>
                      </m:rPr>
                      <a:rPr lang="en-IN" sz="2000" b="0">
                        <a:solidFill>
                          <a:srgbClr val="000000"/>
                        </a:solidFill>
                        <a:effectLst/>
                        <a:latin typeface="Cambria Math" panose="02040503050406030204" pitchFamily="18" charset="0"/>
                        <a:ea typeface="Times New Roman" panose="02020603050405020304" pitchFamily="18" charset="0"/>
                      </a:rPr>
                      <m:t>potential</m:t>
                    </m:r>
                    <m:r>
                      <a:rPr lang="en-IN" sz="2000" b="0">
                        <a:solidFill>
                          <a:srgbClr val="000000"/>
                        </a:solidFill>
                        <a:effectLst/>
                        <a:latin typeface="Cambria Math" panose="02040503050406030204" pitchFamily="18" charset="0"/>
                        <a:ea typeface="Times New Roman" panose="02020603050405020304" pitchFamily="18" charset="0"/>
                      </a:rPr>
                      <m:t> </m:t>
                    </m:r>
                    <m:d>
                      <m:dPr>
                        <m:ctrlPr>
                          <a:rPr lang="en-IN" sz="2000" i="1">
                            <a:solidFill>
                              <a:srgbClr val="000000"/>
                            </a:solidFill>
                            <a:effectLst/>
                            <a:latin typeface="Cambria Math" panose="02040503050406030204" pitchFamily="18" charset="0"/>
                            <a:ea typeface="Times New Roman" panose="02020603050405020304" pitchFamily="18" charset="0"/>
                          </a:rPr>
                        </m:ctrlPr>
                      </m:dPr>
                      <m:e>
                        <m:r>
                          <a:rPr lang="en-IN" sz="2000" b="0" i="1">
                            <a:solidFill>
                              <a:srgbClr val="000000"/>
                            </a:solidFill>
                            <a:effectLst/>
                            <a:latin typeface="Cambria Math" panose="02040503050406030204" pitchFamily="18" charset="0"/>
                            <a:ea typeface="Times New Roman" panose="02020603050405020304" pitchFamily="18" charset="0"/>
                          </a:rPr>
                          <m:t>𝜑</m:t>
                        </m:r>
                      </m:e>
                    </m:d>
                    <m:r>
                      <a:rPr lang="en-IN" sz="2000" b="0" i="1">
                        <a:solidFill>
                          <a:srgbClr val="000000"/>
                        </a:solidFill>
                        <a:effectLst/>
                        <a:latin typeface="Cambria Math" panose="02040503050406030204" pitchFamily="18" charset="0"/>
                        <a:ea typeface="Times New Roman" panose="02020603050405020304" pitchFamily="18" charset="0"/>
                      </a:rPr>
                      <m:t>= </m:t>
                    </m:r>
                    <m:f>
                      <m:fPr>
                        <m:ctrlPr>
                          <a:rPr lang="en-IN" sz="2000" i="1">
                            <a:solidFill>
                              <a:srgbClr val="000000"/>
                            </a:solidFill>
                            <a:effectLst/>
                            <a:latin typeface="Cambria Math" panose="02040503050406030204" pitchFamily="18" charset="0"/>
                            <a:ea typeface="Times New Roman" panose="02020603050405020304" pitchFamily="18" charset="0"/>
                          </a:rPr>
                        </m:ctrlPr>
                      </m:fPr>
                      <m:num>
                        <m:r>
                          <a:rPr lang="en-IN" sz="2000" b="0" i="1">
                            <a:solidFill>
                              <a:srgbClr val="000000"/>
                            </a:solidFill>
                            <a:effectLst/>
                            <a:latin typeface="Cambria Math" panose="02040503050406030204" pitchFamily="18" charset="0"/>
                            <a:ea typeface="Times New Roman" panose="02020603050405020304" pitchFamily="18" charset="0"/>
                          </a:rPr>
                          <m:t>𝑐h𝑎𝑟𝑔𝑒</m:t>
                        </m:r>
                      </m:num>
                      <m:den>
                        <m:r>
                          <a:rPr lang="en-IN" sz="2000" b="0" i="1">
                            <a:solidFill>
                              <a:srgbClr val="000000"/>
                            </a:solidFill>
                            <a:effectLst/>
                            <a:latin typeface="Cambria Math" panose="02040503050406030204" pitchFamily="18" charset="0"/>
                            <a:ea typeface="Times New Roman" panose="02020603050405020304" pitchFamily="18" charset="0"/>
                          </a:rPr>
                          <m:t>𝑟𝑎𝑑𝑖𝑢𝑠</m:t>
                        </m:r>
                      </m:den>
                    </m:f>
                  </m:oMath>
                </a14:m>
                <a:r>
                  <a:rPr lang="en-IN" sz="2000" b="1" dirty="0">
                    <a:solidFill>
                      <a:srgbClr val="000000"/>
                    </a:solidFill>
                    <a:effectLst/>
                    <a:latin typeface="Times New Roman" panose="02020603050405020304" pitchFamily="18" charset="0"/>
                    <a:ea typeface="Times New Roman" panose="02020603050405020304" pitchFamily="18" charset="0"/>
                  </a:rPr>
                  <a:t>)]. As a result,</a:t>
                </a: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Covalent character increases from La(III) to Lu(III).</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Hydration energy for Ln</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ion gradually increases from La</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because of the increase of ionic potential (</a:t>
                </a:r>
                <a14:m>
                  <m:oMath xmlns:m="http://schemas.openxmlformats.org/officeDocument/2006/math">
                    <m:r>
                      <a:rPr lang="en-IN" sz="2000" b="1" i="1">
                        <a:solidFill>
                          <a:srgbClr val="000000"/>
                        </a:solidFill>
                        <a:effectLst/>
                        <a:latin typeface="Cambria Math" panose="02040503050406030204" pitchFamily="18" charset="0"/>
                        <a:ea typeface="Times New Roman" panose="02020603050405020304" pitchFamily="18" charset="0"/>
                      </a:rPr>
                      <m:t>𝝋</m:t>
                    </m:r>
                  </m:oMath>
                </a14:m>
                <a:r>
                  <a:rPr lang="en-IN" sz="2000" b="0" dirty="0">
                    <a:solidFill>
                      <a:srgbClr val="000000"/>
                    </a:solidFill>
                    <a:effectLst/>
                    <a:latin typeface="Times New Roman" panose="02020603050405020304" pitchFamily="18" charset="0"/>
                    <a:ea typeface="Times New Roman" panose="02020603050405020304" pitchFamily="18" charset="0"/>
                  </a:rPr>
                  <a:t>).</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Tendency to hydrolyse increases from La(III) to Lu(III). </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Stability and tendency to form the coordination compounds increase from La(III) to Lu(III).</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The common +3 oxidation state of lanthanide (Ln</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indicates that the removal of three electrons from valence 6s-and 5d shell (5d</a:t>
                </a:r>
                <a:r>
                  <a:rPr lang="en-IN" sz="2000" b="0" baseline="30000" dirty="0">
                    <a:solidFill>
                      <a:srgbClr val="000000"/>
                    </a:solidFill>
                    <a:effectLst/>
                    <a:latin typeface="Times New Roman" panose="02020603050405020304" pitchFamily="18" charset="0"/>
                    <a:ea typeface="Times New Roman" panose="02020603050405020304" pitchFamily="18" charset="0"/>
                  </a:rPr>
                  <a:t>1</a:t>
                </a:r>
                <a:r>
                  <a:rPr lang="en-IN" sz="2000" b="0" dirty="0">
                    <a:solidFill>
                      <a:srgbClr val="000000"/>
                    </a:solidFill>
                    <a:effectLst/>
                    <a:latin typeface="Times New Roman" panose="02020603050405020304" pitchFamily="18" charset="0"/>
                    <a:ea typeface="Times New Roman" panose="02020603050405020304" pitchFamily="18" charset="0"/>
                  </a:rPr>
                  <a:t> 6s</a:t>
                </a:r>
                <a:r>
                  <a:rPr lang="en-IN" sz="2000" b="0" baseline="30000" dirty="0">
                    <a:solidFill>
                      <a:srgbClr val="000000"/>
                    </a:solidFill>
                    <a:effectLst/>
                    <a:latin typeface="Times New Roman" panose="02020603050405020304" pitchFamily="18" charset="0"/>
                    <a:ea typeface="Times New Roman" panose="02020603050405020304" pitchFamily="18" charset="0"/>
                  </a:rPr>
                  <a:t>2</a:t>
                </a:r>
                <a:r>
                  <a:rPr lang="en-IN" sz="2000" b="0" dirty="0">
                    <a:solidFill>
                      <a:srgbClr val="000000"/>
                    </a:solidFill>
                    <a:effectLst/>
                    <a:latin typeface="Times New Roman" panose="02020603050405020304" pitchFamily="18" charset="0"/>
                    <a:ea typeface="Times New Roman" panose="02020603050405020304" pitchFamily="18" charset="0"/>
                  </a:rPr>
                  <a:t>) is easy. The remaining 4f-electrons get tightly bound. </a:t>
                </a:r>
                <a:endParaRPr lang="en-IN"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533400" y="76200"/>
                <a:ext cx="8153400" cy="6635343"/>
              </a:xfrm>
              <a:prstGeom prst="rect">
                <a:avLst/>
              </a:prstGeom>
              <a:blipFill>
                <a:blip r:embed="rId2"/>
                <a:stretch>
                  <a:fillRect l="-823" t="-1287" r="-748" b="-643"/>
                </a:stretch>
              </a:blipFill>
            </p:spPr>
            <p:txBody>
              <a:bodyPr/>
              <a:lstStyle/>
              <a:p>
                <a:r>
                  <a:rPr lang="en-IN">
                    <a:noFill/>
                  </a:rPr>
                  <a:t> </a:t>
                </a:r>
              </a:p>
            </p:txBody>
          </p:sp>
        </mc:Fallback>
      </mc:AlternateContent>
    </p:spTree>
    <p:extLst>
      <p:ext uri="{BB962C8B-B14F-4D97-AF65-F5344CB8AC3E}">
        <p14:creationId xmlns:p14="http://schemas.microsoft.com/office/powerpoint/2010/main" val="103940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9D36E-5064-FD24-8594-26AC080B0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339850"/>
            <a:ext cx="6350000" cy="4178300"/>
          </a:xfrm>
          <a:prstGeom prst="rect">
            <a:avLst/>
          </a:prstGeom>
        </p:spPr>
      </p:pic>
    </p:spTree>
    <p:extLst>
      <p:ext uri="{BB962C8B-B14F-4D97-AF65-F5344CB8AC3E}">
        <p14:creationId xmlns:p14="http://schemas.microsoft.com/office/powerpoint/2010/main" val="319645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76200"/>
            <a:ext cx="8305800" cy="6724213"/>
          </a:xfrm>
          <a:prstGeom prst="rect">
            <a:avLst/>
          </a:prstGeom>
          <a:noFill/>
        </p:spPr>
        <p:txBody>
          <a:bodyPr wrap="square">
            <a:spAutoFit/>
          </a:bodyPr>
          <a:lstStyle/>
          <a:p>
            <a:pPr algn="ct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US" sz="2000" kern="0" dirty="0">
                <a:solidFill>
                  <a:srgbClr val="000000"/>
                </a:solidFill>
                <a:ea typeface="Arial Unicode MS"/>
              </a:rPr>
              <a:t>6</a:t>
            </a:r>
            <a:r>
              <a:rPr lang="en-US" sz="2000" kern="0" dirty="0">
                <a:solidFill>
                  <a:srgbClr val="000000"/>
                </a:solidFill>
                <a:effectLst/>
                <a:ea typeface="Arial Unicode MS"/>
              </a:rPr>
              <a:t>.	Acidity of the oxides increases from La₂O</a:t>
            </a:r>
            <a:r>
              <a:rPr lang="en-US" sz="2000" kern="0" baseline="-25000" dirty="0">
                <a:solidFill>
                  <a:srgbClr val="000000"/>
                </a:solidFill>
                <a:effectLst/>
                <a:ea typeface="Arial Unicode MS"/>
              </a:rPr>
              <a:t>3</a:t>
            </a:r>
            <a:r>
              <a:rPr lang="en-US" sz="2000" kern="0" dirty="0">
                <a:solidFill>
                  <a:srgbClr val="000000"/>
                </a:solidFill>
                <a:effectLst/>
                <a:ea typeface="Arial Unicode MS"/>
              </a:rPr>
              <a:t> to Lu₂O</a:t>
            </a:r>
            <a:r>
              <a:rPr lang="en-US" sz="2000" kern="0" baseline="-25000" dirty="0">
                <a:solidFill>
                  <a:srgbClr val="000000"/>
                </a:solidFill>
                <a:effectLst/>
                <a:ea typeface="Arial Unicode MS"/>
              </a:rPr>
              <a:t>3</a:t>
            </a:r>
            <a:r>
              <a:rPr lang="en-US" sz="2000" kern="0" dirty="0">
                <a:solidFill>
                  <a:srgbClr val="000000"/>
                </a:solidFill>
                <a:effectLst/>
                <a:ea typeface="Arial Unicode MS"/>
              </a:rPr>
              <a:t> </a:t>
            </a:r>
            <a:endParaRPr lang="en-IN" sz="2000" dirty="0">
              <a:effectLst/>
              <a:latin typeface="Times New Roman" panose="02020603050405020304" pitchFamily="18" charset="0"/>
              <a:ea typeface="Times New Roman" panose="02020603050405020304" pitchFamily="18" charset="0"/>
            </a:endParaRPr>
          </a:p>
          <a:p>
            <a:pPr lvl="0" algn="just">
              <a:lnSpc>
                <a:spcPct val="107000"/>
              </a:lnSpc>
            </a:pPr>
            <a:r>
              <a:rPr lang="en-IN" sz="2000" b="0" dirty="0">
                <a:solidFill>
                  <a:srgbClr val="000000"/>
                </a:solidFill>
                <a:effectLst/>
                <a:latin typeface="Times New Roman" panose="02020603050405020304" pitchFamily="18" charset="0"/>
                <a:ea typeface="Times New Roman" panose="02020603050405020304" pitchFamily="18" charset="0"/>
              </a:rPr>
              <a:t>7.	Thermal stability of the oxy salts (e.g. carbonates, sulphates, etc.) decreases from La(III) to Lu(III). </a:t>
            </a:r>
            <a:endParaRPr lang="en-IN" sz="2000" b="1" dirty="0">
              <a:effectLst/>
              <a:latin typeface="Times New Roman" panose="02020603050405020304" pitchFamily="18" charset="0"/>
              <a:ea typeface="Times New Roman" panose="02020603050405020304" pitchFamily="18" charset="0"/>
            </a:endParaRPr>
          </a:p>
          <a:p>
            <a:pPr lvl="0" algn="just">
              <a:lnSpc>
                <a:spcPct val="107000"/>
              </a:lnSpc>
            </a:pPr>
            <a:r>
              <a:rPr lang="en-IN" sz="2000" b="0" dirty="0">
                <a:solidFill>
                  <a:srgbClr val="000000"/>
                </a:solidFill>
                <a:effectLst/>
                <a:latin typeface="Times New Roman" panose="02020603050405020304" pitchFamily="18" charset="0"/>
                <a:ea typeface="Times New Roman" panose="02020603050405020304" pitchFamily="18" charset="0"/>
              </a:rPr>
              <a:t>8.	Crystallographic radii decrease from La</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while their hydrated radii follow the opposite order because the smaller Ln</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ions are hydrated better for their higher charge/radius ratio. </a:t>
            </a:r>
            <a:endParaRPr lang="en-IN" sz="2000" b="1" dirty="0">
              <a:effectLst/>
              <a:latin typeface="Times New Roman" panose="02020603050405020304" pitchFamily="18" charset="0"/>
              <a:ea typeface="Times New Roman" panose="02020603050405020304" pitchFamily="18" charset="0"/>
            </a:endParaRPr>
          </a:p>
          <a:p>
            <a:pPr lvl="0" algn="just">
              <a:lnSpc>
                <a:spcPct val="107000"/>
              </a:lnSpc>
            </a:pPr>
            <a:r>
              <a:rPr lang="en-IN" sz="2000" b="0" dirty="0">
                <a:solidFill>
                  <a:srgbClr val="000000"/>
                </a:solidFill>
                <a:effectLst/>
                <a:latin typeface="Times New Roman" panose="02020603050405020304" pitchFamily="18" charset="0"/>
                <a:ea typeface="Times New Roman" panose="02020603050405020304" pitchFamily="18" charset="0"/>
              </a:rPr>
              <a:t>9.	Summation of fast three ionisation energy (I</a:t>
            </a:r>
            <a:r>
              <a:rPr lang="en-IN" sz="2000" b="0" baseline="-25000" dirty="0">
                <a:solidFill>
                  <a:srgbClr val="000000"/>
                </a:solidFill>
                <a:effectLst/>
                <a:latin typeface="Times New Roman" panose="02020603050405020304" pitchFamily="18" charset="0"/>
                <a:ea typeface="Times New Roman" panose="02020603050405020304" pitchFamily="18" charset="0"/>
              </a:rPr>
              <a:t>1</a:t>
            </a:r>
            <a:r>
              <a:rPr lang="en-IN" sz="2000" b="0" dirty="0">
                <a:solidFill>
                  <a:srgbClr val="000000"/>
                </a:solidFill>
                <a:effectLst/>
                <a:latin typeface="Times New Roman" panose="02020603050405020304" pitchFamily="18" charset="0"/>
                <a:ea typeface="Times New Roman" panose="02020603050405020304" pitchFamily="18" charset="0"/>
              </a:rPr>
              <a:t> + I</a:t>
            </a:r>
            <a:r>
              <a:rPr lang="en-IN" sz="2000" b="0" baseline="-25000" dirty="0">
                <a:solidFill>
                  <a:srgbClr val="000000"/>
                </a:solidFill>
                <a:effectLst/>
                <a:latin typeface="Times New Roman" panose="02020603050405020304" pitchFamily="18" charset="0"/>
                <a:ea typeface="Times New Roman" panose="02020603050405020304" pitchFamily="18" charset="0"/>
              </a:rPr>
              <a:t>2</a:t>
            </a:r>
            <a:r>
              <a:rPr lang="en-IN" sz="2000" b="0" dirty="0">
                <a:solidFill>
                  <a:srgbClr val="000000"/>
                </a:solidFill>
                <a:effectLst/>
                <a:latin typeface="Times New Roman" panose="02020603050405020304" pitchFamily="18" charset="0"/>
                <a:ea typeface="Times New Roman" panose="02020603050405020304" pitchFamily="18" charset="0"/>
              </a:rPr>
              <a:t> + I</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gradually increases from La to Lu with two significant peaks at Eu and Yb </a:t>
            </a:r>
            <a:r>
              <a:rPr lang="en-IN" sz="2000" b="1" dirty="0">
                <a:solidFill>
                  <a:srgbClr val="000000"/>
                </a:solidFill>
                <a:effectLst/>
                <a:latin typeface="Times New Roman" panose="02020603050405020304" pitchFamily="18" charset="0"/>
                <a:ea typeface="Times New Roman" panose="02020603050405020304" pitchFamily="18" charset="0"/>
              </a:rPr>
              <a:t>which represent the loss of an electron from the stable half-filled 4f</a:t>
            </a:r>
            <a:r>
              <a:rPr lang="en-IN" sz="2000" b="1" baseline="30000" dirty="0">
                <a:solidFill>
                  <a:srgbClr val="000000"/>
                </a:solidFill>
                <a:effectLst/>
                <a:latin typeface="Times New Roman" panose="02020603050405020304" pitchFamily="18" charset="0"/>
                <a:ea typeface="Times New Roman" panose="02020603050405020304" pitchFamily="18" charset="0"/>
              </a:rPr>
              <a:t>7</a:t>
            </a:r>
            <a:r>
              <a:rPr lang="en-IN" sz="2000" b="1" dirty="0">
                <a:solidFill>
                  <a:srgbClr val="000000"/>
                </a:solidFill>
                <a:effectLst/>
                <a:latin typeface="Times New Roman" panose="02020603050405020304" pitchFamily="18" charset="0"/>
                <a:ea typeface="Times New Roman" panose="02020603050405020304" pitchFamily="18" charset="0"/>
              </a:rPr>
              <a:t> and full filled 4f</a:t>
            </a:r>
            <a:r>
              <a:rPr lang="en-IN" sz="2000" b="1" baseline="30000" dirty="0">
                <a:solidFill>
                  <a:srgbClr val="000000"/>
                </a:solidFill>
                <a:effectLst/>
                <a:latin typeface="Times New Roman" panose="02020603050405020304" pitchFamily="18" charset="0"/>
                <a:ea typeface="Times New Roman" panose="02020603050405020304" pitchFamily="18" charset="0"/>
              </a:rPr>
              <a:t>14</a:t>
            </a:r>
            <a:r>
              <a:rPr lang="en-IN" sz="2000" b="1" dirty="0">
                <a:solidFill>
                  <a:srgbClr val="000000"/>
                </a:solidFill>
                <a:effectLst/>
                <a:latin typeface="Times New Roman" panose="02020603050405020304" pitchFamily="18" charset="0"/>
                <a:ea typeface="Times New Roman" panose="02020603050405020304" pitchFamily="18" charset="0"/>
              </a:rPr>
              <a:t> levels, respectively. </a:t>
            </a:r>
            <a:endParaRPr lang="en-IN" sz="2000" b="1" dirty="0">
              <a:effectLst/>
              <a:latin typeface="Times New Roman" panose="02020603050405020304" pitchFamily="18" charset="0"/>
              <a:ea typeface="Times New Roman" panose="02020603050405020304" pitchFamily="18" charset="0"/>
            </a:endParaRPr>
          </a:p>
          <a:p>
            <a:pPr lvl="0" algn="just">
              <a:lnSpc>
                <a:spcPct val="107000"/>
              </a:lnSpc>
            </a:pPr>
            <a:r>
              <a:rPr lang="en-IN" sz="2000" dirty="0">
                <a:solidFill>
                  <a:srgbClr val="000000"/>
                </a:solidFill>
                <a:latin typeface="Times New Roman" panose="02020603050405020304" pitchFamily="18" charset="0"/>
                <a:ea typeface="Times New Roman" panose="02020603050405020304" pitchFamily="18" charset="0"/>
              </a:rPr>
              <a:t>10</a:t>
            </a:r>
            <a:r>
              <a:rPr lang="en-IN" sz="2000" b="0" dirty="0">
                <a:solidFill>
                  <a:srgbClr val="000000"/>
                </a:solidFill>
                <a:effectLst/>
                <a:latin typeface="Times New Roman" panose="02020603050405020304" pitchFamily="18" charset="0"/>
                <a:ea typeface="Times New Roman" panose="02020603050405020304" pitchFamily="18" charset="0"/>
              </a:rPr>
              <a:t>.	Effect on the basic strength of hydroxides: The ionic size of the lanthanide series gradually decreases from La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for lanthanide contraction. As a result, according to </a:t>
            </a:r>
            <a:r>
              <a:rPr lang="en-IN" sz="2000" b="0" dirty="0" err="1">
                <a:solidFill>
                  <a:srgbClr val="000000"/>
                </a:solidFill>
                <a:effectLst/>
                <a:latin typeface="Times New Roman" panose="02020603050405020304" pitchFamily="18" charset="0"/>
                <a:ea typeface="Times New Roman" panose="02020603050405020304" pitchFamily="18" charset="0"/>
              </a:rPr>
              <a:t>Fajan’s</a:t>
            </a:r>
            <a:r>
              <a:rPr lang="en-IN" sz="2000" b="0" dirty="0">
                <a:solidFill>
                  <a:srgbClr val="000000"/>
                </a:solidFill>
                <a:effectLst/>
                <a:latin typeface="Times New Roman" panose="02020603050405020304" pitchFamily="18" charset="0"/>
                <a:ea typeface="Times New Roman" panose="02020603050405020304" pitchFamily="18" charset="0"/>
              </a:rPr>
              <a:t> rule, the covalent characteristics of lanthanide metal hydroxide complexes steadily rise from lanthanum to lutetium. Lu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is therefore more covalent than La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The basic strength of lanthanide metal hydroxide decreases from La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Thus La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is the most basic whereas Lu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is the least basic.</a:t>
            </a:r>
            <a:endParaRPr lang="en-I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444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6048772"/>
          </a:xfrm>
          <a:prstGeom prst="rect">
            <a:avLst/>
          </a:prstGeom>
          <a:noFill/>
        </p:spPr>
        <p:txBody>
          <a:bodyPr wrap="square">
            <a:spAutoFit/>
          </a:bodyPr>
          <a:lstStyle/>
          <a:p>
            <a:pPr algn="ctr">
              <a:lnSpc>
                <a:spcPct val="150000"/>
              </a:lnSpc>
            </a:pP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IN" sz="2400" b="1" dirty="0">
                <a:solidFill>
                  <a:srgbClr val="FF0000"/>
                </a:solidFill>
                <a:effectLst/>
                <a:latin typeface="Cambria" panose="02040503050406030204" pitchFamily="18" charset="0"/>
                <a:ea typeface="Times New Roman" panose="02020603050405020304" pitchFamily="18" charset="0"/>
              </a:rPr>
              <a:t>2. Low Atomic and Ionic Radii of the Post-lanthanide Elements</a:t>
            </a:r>
            <a:endParaRPr lang="en-IN" sz="2400" b="1" dirty="0">
              <a:solidFill>
                <a:srgbClr val="FF0000"/>
              </a:solidFill>
              <a:effectLst/>
              <a:latin typeface="Times New Roman" panose="02020603050405020304" pitchFamily="18" charset="0"/>
              <a:ea typeface="Times New Roman" panose="02020603050405020304" pitchFamily="18" charset="0"/>
            </a:endParaRPr>
          </a:p>
          <a:p>
            <a:pPr indent="228600" algn="just">
              <a:lnSpc>
                <a:spcPct val="107000"/>
              </a:lnSpc>
              <a:spcAft>
                <a:spcPts val="800"/>
              </a:spcAft>
            </a:pPr>
            <a:r>
              <a:rPr lang="en-IN" sz="2400" dirty="0">
                <a:solidFill>
                  <a:srgbClr val="000000"/>
                </a:solidFill>
                <a:effectLst/>
                <a:latin typeface="Times New Roman" panose="02020603050405020304" pitchFamily="18" charset="0"/>
                <a:ea typeface="Times New Roman" panose="02020603050405020304" pitchFamily="18" charset="0"/>
              </a:rPr>
              <a:t>The same group elements in the 4d series and the 5d series are nearly the same size due to relativistic effects and lanthanide contraction. Along a group from top to bottom, the size increases as the principal quantum number increases. Generally, </a:t>
            </a:r>
            <a:r>
              <a:rPr lang="en-US" sz="2400" b="1" dirty="0">
                <a:solidFill>
                  <a:srgbClr val="000000"/>
                </a:solidFill>
                <a:effectLst/>
                <a:latin typeface="Times New Roman" panose="02020603050405020304" pitchFamily="18" charset="0"/>
                <a:ea typeface="Arial Unicode MS"/>
              </a:rPr>
              <a:t>s- and p-block elements follow this trend. </a:t>
            </a:r>
            <a:r>
              <a:rPr lang="en-IN" sz="2400" dirty="0">
                <a:solidFill>
                  <a:srgbClr val="000000"/>
                </a:solidFill>
                <a:effectLst/>
                <a:latin typeface="Times New Roman" panose="02020603050405020304" pitchFamily="18" charset="0"/>
                <a:ea typeface="Times New Roman" panose="02020603050405020304" pitchFamily="18" charset="0"/>
              </a:rPr>
              <a:t>However, the elements of a specific group of the 4d and 5d series are nearly equal in size. As a result, the sizes of the elements in each pair: Zr and Hf; Nb and Ta; Tc and Re; Ag and Au; and Cd and Hg become almost identical. This happens so for </a:t>
            </a:r>
            <a:r>
              <a:rPr lang="en-US" sz="2400" b="1" dirty="0">
                <a:solidFill>
                  <a:srgbClr val="000000"/>
                </a:solidFill>
                <a:effectLst/>
                <a:latin typeface="Times New Roman" panose="02020603050405020304" pitchFamily="18" charset="0"/>
                <a:ea typeface="Arial Unicode MS"/>
              </a:rPr>
              <a:t>the lanthanide contraction to the </a:t>
            </a:r>
            <a:r>
              <a:rPr lang="en-US" sz="2400" b="1" dirty="0" err="1">
                <a:solidFill>
                  <a:srgbClr val="000000"/>
                </a:solidFill>
                <a:effectLst/>
                <a:latin typeface="Times New Roman" panose="02020603050405020304" pitchFamily="18" charset="0"/>
                <a:ea typeface="Arial Unicode MS"/>
              </a:rPr>
              <a:t>postlanthanides</a:t>
            </a:r>
            <a:r>
              <a:rPr lang="en-US" sz="2400" b="1" dirty="0">
                <a:solidFill>
                  <a:srgbClr val="000000"/>
                </a:solidFill>
                <a:effectLst/>
                <a:latin typeface="Times New Roman" panose="02020603050405020304" pitchFamily="18" charset="0"/>
                <a:ea typeface="Arial Unicode MS"/>
              </a:rPr>
              <a:t>. </a:t>
            </a:r>
            <a:endParaRPr lang="en-IN" sz="24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8469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2303516"/>
          </a:xfrm>
          <a:prstGeom prst="rect">
            <a:avLst/>
          </a:prstGeom>
          <a:noFill/>
        </p:spPr>
        <p:txBody>
          <a:bodyPr wrap="square">
            <a:spAutoFit/>
          </a:bodyPr>
          <a:lstStyle/>
          <a:p>
            <a:pPr algn="ct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ctr"/>
            <a:endParaRPr lang="en-IN" sz="800" b="1" i="1" dirty="0">
              <a:solidFill>
                <a:srgbClr val="000000"/>
              </a:solidFill>
              <a:effectLst/>
              <a:latin typeface="Cambria" panose="02040503050406030204" pitchFamily="18" charset="0"/>
              <a:ea typeface="Times New Roman" panose="02020603050405020304" pitchFamily="18" charset="0"/>
            </a:endParaRPr>
          </a:p>
          <a:p>
            <a:pPr algn="just"/>
            <a:r>
              <a:rPr lang="en-IN" sz="2400" b="1" dirty="0">
                <a:solidFill>
                  <a:srgbClr val="FF0000"/>
                </a:solidFill>
                <a:effectLst/>
                <a:latin typeface="Cambria" panose="02040503050406030204" pitchFamily="18" charset="0"/>
                <a:ea typeface="Times New Roman" panose="02020603050405020304" pitchFamily="18" charset="0"/>
              </a:rPr>
              <a:t>2. Low Atomic and Ionic Radii of the Post-lanthanide Elements </a:t>
            </a:r>
          </a:p>
          <a:p>
            <a:pPr algn="just"/>
            <a:r>
              <a:rPr lang="en-IN" sz="2400" b="1" dirty="0">
                <a:solidFill>
                  <a:srgbClr val="FF0000"/>
                </a:solidFill>
                <a:effectLst/>
                <a:latin typeface="Cambria" panose="02040503050406030204" pitchFamily="18" charset="0"/>
                <a:ea typeface="Times New Roman" panose="02020603050405020304" pitchFamily="18" charset="0"/>
              </a:rPr>
              <a:t>metallic radii in pm &amp; () = covalent radii in pm</a:t>
            </a:r>
          </a:p>
          <a:p>
            <a:pPr algn="ctr">
              <a:lnSpc>
                <a:spcPct val="150000"/>
              </a:lnSpc>
            </a:pPr>
            <a:endParaRPr lang="en-IN" sz="24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00B096-4E52-7BEB-8967-B061481ED3DA}"/>
              </a:ext>
            </a:extLst>
          </p:cNvPr>
          <p:cNvGraphicFramePr>
            <a:graphicFrameLocks noGrp="1"/>
          </p:cNvGraphicFramePr>
          <p:nvPr>
            <p:extLst>
              <p:ext uri="{D42A27DB-BD31-4B8C-83A1-F6EECF244321}">
                <p14:modId xmlns:p14="http://schemas.microsoft.com/office/powerpoint/2010/main" val="1023812244"/>
              </p:ext>
            </p:extLst>
          </p:nvPr>
        </p:nvGraphicFramePr>
        <p:xfrm>
          <a:off x="304795" y="2463800"/>
          <a:ext cx="8534405" cy="4165600"/>
        </p:xfrm>
        <a:graphic>
          <a:graphicData uri="http://schemas.openxmlformats.org/drawingml/2006/table">
            <a:tbl>
              <a:tblPr firstRow="1" bandRow="1">
                <a:tableStyleId>{5C22544A-7EE6-4342-B048-85BDC9FD1C3A}</a:tableStyleId>
              </a:tblPr>
              <a:tblGrid>
                <a:gridCol w="775855">
                  <a:extLst>
                    <a:ext uri="{9D8B030D-6E8A-4147-A177-3AD203B41FA5}">
                      <a16:colId xmlns:a16="http://schemas.microsoft.com/office/drawing/2014/main" val="1236958868"/>
                    </a:ext>
                  </a:extLst>
                </a:gridCol>
                <a:gridCol w="775855">
                  <a:extLst>
                    <a:ext uri="{9D8B030D-6E8A-4147-A177-3AD203B41FA5}">
                      <a16:colId xmlns:a16="http://schemas.microsoft.com/office/drawing/2014/main" val="3575129694"/>
                    </a:ext>
                  </a:extLst>
                </a:gridCol>
                <a:gridCol w="775855">
                  <a:extLst>
                    <a:ext uri="{9D8B030D-6E8A-4147-A177-3AD203B41FA5}">
                      <a16:colId xmlns:a16="http://schemas.microsoft.com/office/drawing/2014/main" val="1809976075"/>
                    </a:ext>
                  </a:extLst>
                </a:gridCol>
                <a:gridCol w="775855">
                  <a:extLst>
                    <a:ext uri="{9D8B030D-6E8A-4147-A177-3AD203B41FA5}">
                      <a16:colId xmlns:a16="http://schemas.microsoft.com/office/drawing/2014/main" val="1239178543"/>
                    </a:ext>
                  </a:extLst>
                </a:gridCol>
                <a:gridCol w="775855">
                  <a:extLst>
                    <a:ext uri="{9D8B030D-6E8A-4147-A177-3AD203B41FA5}">
                      <a16:colId xmlns:a16="http://schemas.microsoft.com/office/drawing/2014/main" val="1527830223"/>
                    </a:ext>
                  </a:extLst>
                </a:gridCol>
                <a:gridCol w="775855">
                  <a:extLst>
                    <a:ext uri="{9D8B030D-6E8A-4147-A177-3AD203B41FA5}">
                      <a16:colId xmlns:a16="http://schemas.microsoft.com/office/drawing/2014/main" val="3978123544"/>
                    </a:ext>
                  </a:extLst>
                </a:gridCol>
                <a:gridCol w="775855">
                  <a:extLst>
                    <a:ext uri="{9D8B030D-6E8A-4147-A177-3AD203B41FA5}">
                      <a16:colId xmlns:a16="http://schemas.microsoft.com/office/drawing/2014/main" val="2417665808"/>
                    </a:ext>
                  </a:extLst>
                </a:gridCol>
                <a:gridCol w="775855">
                  <a:extLst>
                    <a:ext uri="{9D8B030D-6E8A-4147-A177-3AD203B41FA5}">
                      <a16:colId xmlns:a16="http://schemas.microsoft.com/office/drawing/2014/main" val="2968631365"/>
                    </a:ext>
                  </a:extLst>
                </a:gridCol>
                <a:gridCol w="775855">
                  <a:extLst>
                    <a:ext uri="{9D8B030D-6E8A-4147-A177-3AD203B41FA5}">
                      <a16:colId xmlns:a16="http://schemas.microsoft.com/office/drawing/2014/main" val="3337988539"/>
                    </a:ext>
                  </a:extLst>
                </a:gridCol>
                <a:gridCol w="775855">
                  <a:extLst>
                    <a:ext uri="{9D8B030D-6E8A-4147-A177-3AD203B41FA5}">
                      <a16:colId xmlns:a16="http://schemas.microsoft.com/office/drawing/2014/main" val="3308793552"/>
                    </a:ext>
                  </a:extLst>
                </a:gridCol>
                <a:gridCol w="775855">
                  <a:extLst>
                    <a:ext uri="{9D8B030D-6E8A-4147-A177-3AD203B41FA5}">
                      <a16:colId xmlns:a16="http://schemas.microsoft.com/office/drawing/2014/main" val="2969709792"/>
                    </a:ext>
                  </a:extLst>
                </a:gridCol>
              </a:tblGrid>
              <a:tr h="1041400">
                <a:tc>
                  <a:txBody>
                    <a:bodyPr/>
                    <a:lstStyle/>
                    <a:p>
                      <a:pPr algn="ctr"/>
                      <a:r>
                        <a:rPr lang="en-IN" sz="1600" b="1" dirty="0"/>
                        <a:t>Group &amp; Period</a:t>
                      </a:r>
                    </a:p>
                  </a:txBody>
                  <a:tcPr/>
                </a:tc>
                <a:tc>
                  <a:txBody>
                    <a:bodyPr/>
                    <a:lstStyle/>
                    <a:p>
                      <a:pPr algn="ctr"/>
                      <a:r>
                        <a:rPr lang="en-IN" sz="2000" b="1" dirty="0"/>
                        <a:t>3</a:t>
                      </a:r>
                    </a:p>
                  </a:txBody>
                  <a:tcPr/>
                </a:tc>
                <a:tc>
                  <a:txBody>
                    <a:bodyPr/>
                    <a:lstStyle/>
                    <a:p>
                      <a:pPr algn="ctr"/>
                      <a:r>
                        <a:rPr lang="en-IN" sz="2000" b="1" dirty="0"/>
                        <a:t>4</a:t>
                      </a:r>
                    </a:p>
                  </a:txBody>
                  <a:tcPr/>
                </a:tc>
                <a:tc>
                  <a:txBody>
                    <a:bodyPr/>
                    <a:lstStyle/>
                    <a:p>
                      <a:pPr algn="ctr"/>
                      <a:r>
                        <a:rPr lang="en-IN" sz="2000" b="1" dirty="0"/>
                        <a:t>5</a:t>
                      </a:r>
                    </a:p>
                  </a:txBody>
                  <a:tcPr/>
                </a:tc>
                <a:tc>
                  <a:txBody>
                    <a:bodyPr/>
                    <a:lstStyle/>
                    <a:p>
                      <a:pPr algn="ctr"/>
                      <a:r>
                        <a:rPr lang="en-IN" sz="2000" b="1" dirty="0"/>
                        <a:t>6</a:t>
                      </a:r>
                    </a:p>
                  </a:txBody>
                  <a:tcPr/>
                </a:tc>
                <a:tc>
                  <a:txBody>
                    <a:bodyPr/>
                    <a:lstStyle/>
                    <a:p>
                      <a:pPr algn="ctr"/>
                      <a:r>
                        <a:rPr lang="en-IN" sz="2000" b="1" dirty="0"/>
                        <a:t>7</a:t>
                      </a:r>
                    </a:p>
                  </a:txBody>
                  <a:tcPr/>
                </a:tc>
                <a:tc>
                  <a:txBody>
                    <a:bodyPr/>
                    <a:lstStyle/>
                    <a:p>
                      <a:pPr algn="ctr"/>
                      <a:r>
                        <a:rPr lang="en-IN" sz="2000" b="1" dirty="0"/>
                        <a:t>8</a:t>
                      </a:r>
                    </a:p>
                  </a:txBody>
                  <a:tcPr/>
                </a:tc>
                <a:tc>
                  <a:txBody>
                    <a:bodyPr/>
                    <a:lstStyle/>
                    <a:p>
                      <a:pPr algn="ctr"/>
                      <a:r>
                        <a:rPr lang="en-IN" sz="2000" b="1" dirty="0"/>
                        <a:t>9</a:t>
                      </a:r>
                    </a:p>
                  </a:txBody>
                  <a:tcPr/>
                </a:tc>
                <a:tc>
                  <a:txBody>
                    <a:bodyPr/>
                    <a:lstStyle/>
                    <a:p>
                      <a:pPr algn="ctr"/>
                      <a:r>
                        <a:rPr lang="en-IN" sz="2000" b="1" dirty="0"/>
                        <a:t>10</a:t>
                      </a:r>
                    </a:p>
                  </a:txBody>
                  <a:tcPr/>
                </a:tc>
                <a:tc>
                  <a:txBody>
                    <a:bodyPr/>
                    <a:lstStyle/>
                    <a:p>
                      <a:pPr algn="ctr"/>
                      <a:r>
                        <a:rPr lang="en-IN" sz="2000" b="1" dirty="0"/>
                        <a:t>11</a:t>
                      </a:r>
                    </a:p>
                  </a:txBody>
                  <a:tcPr/>
                </a:tc>
                <a:tc>
                  <a:txBody>
                    <a:bodyPr/>
                    <a:lstStyle/>
                    <a:p>
                      <a:pPr algn="ctr"/>
                      <a:r>
                        <a:rPr lang="en-IN" sz="2000" b="1" dirty="0"/>
                        <a:t>12</a:t>
                      </a:r>
                    </a:p>
                  </a:txBody>
                  <a:tcPr/>
                </a:tc>
                <a:extLst>
                  <a:ext uri="{0D108BD9-81ED-4DB2-BD59-A6C34878D82A}">
                    <a16:rowId xmlns:a16="http://schemas.microsoft.com/office/drawing/2014/main" val="634076335"/>
                  </a:ext>
                </a:extLst>
              </a:tr>
              <a:tr h="1041400">
                <a:tc>
                  <a:txBody>
                    <a:bodyPr/>
                    <a:lstStyle/>
                    <a:p>
                      <a:pPr algn="ctr"/>
                      <a:r>
                        <a:rPr lang="en-IN" sz="2000" b="1" dirty="0"/>
                        <a:t>3d</a:t>
                      </a:r>
                    </a:p>
                  </a:txBody>
                  <a:tcPr/>
                </a:tc>
                <a:tc>
                  <a:txBody>
                    <a:bodyPr/>
                    <a:lstStyle/>
                    <a:p>
                      <a:pPr algn="ctr"/>
                      <a:r>
                        <a:rPr lang="en-IN" sz="2000" b="1" dirty="0"/>
                        <a:t>Sc 164 (144)</a:t>
                      </a:r>
                    </a:p>
                  </a:txBody>
                  <a:tcPr/>
                </a:tc>
                <a:tc>
                  <a:txBody>
                    <a:bodyPr/>
                    <a:lstStyle/>
                    <a:p>
                      <a:pPr algn="ctr"/>
                      <a:r>
                        <a:rPr lang="en-IN" sz="2000" b="1" dirty="0"/>
                        <a:t>Ti 147 (132)</a:t>
                      </a:r>
                    </a:p>
                  </a:txBody>
                  <a:tcPr/>
                </a:tc>
                <a:tc>
                  <a:txBody>
                    <a:bodyPr/>
                    <a:lstStyle/>
                    <a:p>
                      <a:pPr algn="ctr"/>
                      <a:r>
                        <a:rPr lang="en-IN" sz="2000" b="1" dirty="0"/>
                        <a:t>V 134 (122)</a:t>
                      </a:r>
                    </a:p>
                  </a:txBody>
                  <a:tcPr/>
                </a:tc>
                <a:tc>
                  <a:txBody>
                    <a:bodyPr/>
                    <a:lstStyle/>
                    <a:p>
                      <a:pPr algn="ctr"/>
                      <a:r>
                        <a:rPr lang="en-IN" sz="2000" b="1" dirty="0"/>
                        <a:t>Cr</a:t>
                      </a:r>
                    </a:p>
                  </a:txBody>
                  <a:tcPr/>
                </a:tc>
                <a:tc>
                  <a:txBody>
                    <a:bodyPr/>
                    <a:lstStyle/>
                    <a:p>
                      <a:pPr algn="ctr"/>
                      <a:r>
                        <a:rPr lang="en-IN" sz="2000" b="1" dirty="0"/>
                        <a:t>Mn 137 (117)</a:t>
                      </a:r>
                    </a:p>
                  </a:txBody>
                  <a:tcPr/>
                </a:tc>
                <a:tc>
                  <a:txBody>
                    <a:bodyPr/>
                    <a:lstStyle/>
                    <a:p>
                      <a:pPr algn="ctr"/>
                      <a:r>
                        <a:rPr lang="en-IN" sz="2000" b="1" dirty="0"/>
                        <a:t>Fe</a:t>
                      </a:r>
                    </a:p>
                  </a:txBody>
                  <a:tcPr/>
                </a:tc>
                <a:tc>
                  <a:txBody>
                    <a:bodyPr/>
                    <a:lstStyle/>
                    <a:p>
                      <a:pPr algn="ctr"/>
                      <a:r>
                        <a:rPr lang="en-IN" sz="2000" b="1" dirty="0"/>
                        <a:t>Co</a:t>
                      </a:r>
                    </a:p>
                  </a:txBody>
                  <a:tcPr/>
                </a:tc>
                <a:tc>
                  <a:txBody>
                    <a:bodyPr/>
                    <a:lstStyle/>
                    <a:p>
                      <a:pPr algn="ctr"/>
                      <a:r>
                        <a:rPr lang="en-IN" sz="2000" b="1" dirty="0"/>
                        <a:t>Ni</a:t>
                      </a:r>
                    </a:p>
                  </a:txBody>
                  <a:tcPr/>
                </a:tc>
                <a:tc>
                  <a:txBody>
                    <a:bodyPr/>
                    <a:lstStyle/>
                    <a:p>
                      <a:pPr algn="ctr"/>
                      <a:r>
                        <a:rPr lang="en-IN" sz="2000" b="1" dirty="0"/>
                        <a:t>Cu 128 (117)</a:t>
                      </a:r>
                    </a:p>
                  </a:txBody>
                  <a:tcPr/>
                </a:tc>
                <a:tc>
                  <a:txBody>
                    <a:bodyPr/>
                    <a:lstStyle/>
                    <a:p>
                      <a:pPr algn="ctr"/>
                      <a:r>
                        <a:rPr lang="en-IN" sz="2000" b="1" dirty="0"/>
                        <a:t>Zn 137 (125)</a:t>
                      </a:r>
                    </a:p>
                  </a:txBody>
                  <a:tcPr/>
                </a:tc>
                <a:extLst>
                  <a:ext uri="{0D108BD9-81ED-4DB2-BD59-A6C34878D82A}">
                    <a16:rowId xmlns:a16="http://schemas.microsoft.com/office/drawing/2014/main" val="1713870406"/>
                  </a:ext>
                </a:extLst>
              </a:tr>
              <a:tr h="1041400">
                <a:tc>
                  <a:txBody>
                    <a:bodyPr/>
                    <a:lstStyle/>
                    <a:p>
                      <a:pPr algn="ctr"/>
                      <a:r>
                        <a:rPr lang="en-IN" sz="2000" b="1" dirty="0"/>
                        <a:t>4d</a:t>
                      </a:r>
                    </a:p>
                  </a:txBody>
                  <a:tcPr/>
                </a:tc>
                <a:tc>
                  <a:txBody>
                    <a:bodyPr/>
                    <a:lstStyle/>
                    <a:p>
                      <a:pPr algn="ctr"/>
                      <a:r>
                        <a:rPr lang="en-IN" sz="2000" b="1" dirty="0"/>
                        <a:t>Y   182 (162) </a:t>
                      </a:r>
                    </a:p>
                  </a:txBody>
                  <a:tcPr/>
                </a:tc>
                <a:tc>
                  <a:txBody>
                    <a:bodyPr/>
                    <a:lstStyle/>
                    <a:p>
                      <a:pPr algn="ctr"/>
                      <a:r>
                        <a:rPr lang="en-IN" sz="2000" b="1" dirty="0"/>
                        <a:t>Zr 167 (145)</a:t>
                      </a:r>
                    </a:p>
                  </a:txBody>
                  <a:tcPr/>
                </a:tc>
                <a:tc>
                  <a:txBody>
                    <a:bodyPr/>
                    <a:lstStyle/>
                    <a:p>
                      <a:pPr algn="ctr"/>
                      <a:r>
                        <a:rPr lang="en-IN" sz="2000" b="1" dirty="0"/>
                        <a:t>Nb 147 (134)</a:t>
                      </a:r>
                    </a:p>
                  </a:txBody>
                  <a:tcPr/>
                </a:tc>
                <a:tc>
                  <a:txBody>
                    <a:bodyPr/>
                    <a:lstStyle/>
                    <a:p>
                      <a:pPr algn="ctr"/>
                      <a:r>
                        <a:rPr lang="en-IN" sz="2000" b="1" dirty="0"/>
                        <a:t>Mo</a:t>
                      </a:r>
                    </a:p>
                  </a:txBody>
                  <a:tcPr/>
                </a:tc>
                <a:tc>
                  <a:txBody>
                    <a:bodyPr/>
                    <a:lstStyle/>
                    <a:p>
                      <a:pPr algn="ctr"/>
                      <a:r>
                        <a:rPr lang="en-IN" sz="2000" b="1" dirty="0"/>
                        <a:t>Tc 135</a:t>
                      </a:r>
                    </a:p>
                  </a:txBody>
                  <a:tcPr/>
                </a:tc>
                <a:tc>
                  <a:txBody>
                    <a:bodyPr/>
                    <a:lstStyle/>
                    <a:p>
                      <a:pPr algn="ctr"/>
                      <a:r>
                        <a:rPr lang="en-IN" sz="2000" b="1" dirty="0"/>
                        <a:t>Ru</a:t>
                      </a:r>
                    </a:p>
                  </a:txBody>
                  <a:tcPr/>
                </a:tc>
                <a:tc>
                  <a:txBody>
                    <a:bodyPr/>
                    <a:lstStyle/>
                    <a:p>
                      <a:pPr algn="ctr"/>
                      <a:r>
                        <a:rPr lang="en-IN" sz="2000" b="1" dirty="0"/>
                        <a:t>Rh</a:t>
                      </a:r>
                    </a:p>
                  </a:txBody>
                  <a:tcPr/>
                </a:tc>
                <a:tc>
                  <a:txBody>
                    <a:bodyPr/>
                    <a:lstStyle/>
                    <a:p>
                      <a:pPr algn="ctr"/>
                      <a:r>
                        <a:rPr lang="en-IN" sz="2000" b="1" dirty="0"/>
                        <a:t>Pd</a:t>
                      </a:r>
                    </a:p>
                  </a:txBody>
                  <a:tcPr/>
                </a:tc>
                <a:tc>
                  <a:txBody>
                    <a:bodyPr/>
                    <a:lstStyle/>
                    <a:p>
                      <a:pPr algn="ctr"/>
                      <a:r>
                        <a:rPr lang="en-IN" sz="2000" b="1" dirty="0"/>
                        <a:t>Ag 144 (134)</a:t>
                      </a:r>
                    </a:p>
                  </a:txBody>
                  <a:tcPr/>
                </a:tc>
                <a:tc>
                  <a:txBody>
                    <a:bodyPr/>
                    <a:lstStyle/>
                    <a:p>
                      <a:pPr algn="ctr"/>
                      <a:r>
                        <a:rPr lang="en-IN" sz="2000" b="1" dirty="0"/>
                        <a:t>Cd 152 (141)</a:t>
                      </a:r>
                    </a:p>
                  </a:txBody>
                  <a:tcPr/>
                </a:tc>
                <a:extLst>
                  <a:ext uri="{0D108BD9-81ED-4DB2-BD59-A6C34878D82A}">
                    <a16:rowId xmlns:a16="http://schemas.microsoft.com/office/drawing/2014/main" val="3474327414"/>
                  </a:ext>
                </a:extLst>
              </a:tr>
              <a:tr h="1041400">
                <a:tc>
                  <a:txBody>
                    <a:bodyPr/>
                    <a:lstStyle/>
                    <a:p>
                      <a:pPr algn="ctr"/>
                      <a:r>
                        <a:rPr lang="en-IN" sz="2000" b="1" dirty="0"/>
                        <a:t>5d</a:t>
                      </a:r>
                    </a:p>
                  </a:txBody>
                  <a:tcPr/>
                </a:tc>
                <a:tc>
                  <a:txBody>
                    <a:bodyPr/>
                    <a:lstStyle/>
                    <a:p>
                      <a:pPr algn="ctr"/>
                      <a:r>
                        <a:rPr lang="en-IN" sz="2000" b="1" dirty="0"/>
                        <a:t>La 188 (169)</a:t>
                      </a:r>
                    </a:p>
                  </a:txBody>
                  <a:tcPr/>
                </a:tc>
                <a:tc>
                  <a:txBody>
                    <a:bodyPr/>
                    <a:lstStyle/>
                    <a:p>
                      <a:pPr algn="ctr"/>
                      <a:r>
                        <a:rPr lang="en-IN" sz="2000" b="1" dirty="0"/>
                        <a:t>Hf 159 (144)</a:t>
                      </a:r>
                    </a:p>
                  </a:txBody>
                  <a:tcPr/>
                </a:tc>
                <a:tc>
                  <a:txBody>
                    <a:bodyPr/>
                    <a:lstStyle/>
                    <a:p>
                      <a:pPr algn="ctr"/>
                      <a:r>
                        <a:rPr lang="en-IN" sz="2000" b="1" dirty="0"/>
                        <a:t>Ta 147 (134)</a:t>
                      </a:r>
                    </a:p>
                  </a:txBody>
                  <a:tcPr/>
                </a:tc>
                <a:tc>
                  <a:txBody>
                    <a:bodyPr/>
                    <a:lstStyle/>
                    <a:p>
                      <a:pPr algn="ctr"/>
                      <a:r>
                        <a:rPr lang="en-IN" sz="2000" b="1" dirty="0"/>
                        <a:t>W</a:t>
                      </a:r>
                    </a:p>
                  </a:txBody>
                  <a:tcPr/>
                </a:tc>
                <a:tc>
                  <a:txBody>
                    <a:bodyPr/>
                    <a:lstStyle/>
                    <a:p>
                      <a:pPr algn="ctr"/>
                      <a:r>
                        <a:rPr lang="en-IN" sz="2000" b="1" dirty="0"/>
                        <a:t>Re 137 (128)</a:t>
                      </a:r>
                    </a:p>
                  </a:txBody>
                  <a:tcPr/>
                </a:tc>
                <a:tc>
                  <a:txBody>
                    <a:bodyPr/>
                    <a:lstStyle/>
                    <a:p>
                      <a:pPr algn="ctr"/>
                      <a:r>
                        <a:rPr lang="en-IN" sz="2000" b="1" dirty="0" err="1"/>
                        <a:t>Os</a:t>
                      </a:r>
                      <a:endParaRPr lang="en-IN" sz="2000" b="1" dirty="0"/>
                    </a:p>
                  </a:txBody>
                  <a:tcPr/>
                </a:tc>
                <a:tc>
                  <a:txBody>
                    <a:bodyPr/>
                    <a:lstStyle/>
                    <a:p>
                      <a:pPr algn="ctr"/>
                      <a:r>
                        <a:rPr lang="en-IN" sz="2000" b="1" dirty="0" err="1"/>
                        <a:t>Ir</a:t>
                      </a:r>
                      <a:endParaRPr lang="en-IN" sz="2000" b="1" dirty="0"/>
                    </a:p>
                  </a:txBody>
                  <a:tcPr/>
                </a:tc>
                <a:tc>
                  <a:txBody>
                    <a:bodyPr/>
                    <a:lstStyle/>
                    <a:p>
                      <a:pPr algn="ctr"/>
                      <a:r>
                        <a:rPr lang="en-IN" sz="2000" b="1" dirty="0"/>
                        <a:t>Pt</a:t>
                      </a:r>
                    </a:p>
                  </a:txBody>
                  <a:tcPr/>
                </a:tc>
                <a:tc>
                  <a:txBody>
                    <a:bodyPr/>
                    <a:lstStyle/>
                    <a:p>
                      <a:pPr algn="ctr"/>
                      <a:r>
                        <a:rPr lang="en-IN" sz="2000" b="1" dirty="0"/>
                        <a:t>Au 144 (134)</a:t>
                      </a:r>
                    </a:p>
                  </a:txBody>
                  <a:tcPr/>
                </a:tc>
                <a:tc>
                  <a:txBody>
                    <a:bodyPr/>
                    <a:lstStyle/>
                    <a:p>
                      <a:pPr algn="ctr"/>
                      <a:r>
                        <a:rPr lang="en-IN" sz="2000" b="1" dirty="0"/>
                        <a:t>Hg 153 (144)</a:t>
                      </a:r>
                    </a:p>
                  </a:txBody>
                  <a:tcPr/>
                </a:tc>
                <a:extLst>
                  <a:ext uri="{0D108BD9-81ED-4DB2-BD59-A6C34878D82A}">
                    <a16:rowId xmlns:a16="http://schemas.microsoft.com/office/drawing/2014/main" val="2353383860"/>
                  </a:ext>
                </a:extLst>
              </a:tr>
            </a:tbl>
          </a:graphicData>
        </a:graphic>
      </p:graphicFrame>
    </p:spTree>
    <p:extLst>
      <p:ext uri="{BB962C8B-B14F-4D97-AF65-F5344CB8AC3E}">
        <p14:creationId xmlns:p14="http://schemas.microsoft.com/office/powerpoint/2010/main" val="140856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350CF-3113-BC51-9EF2-E3ADA3E4B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26638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6320192"/>
          </a:xfrm>
          <a:prstGeom prst="rect">
            <a:avLst/>
          </a:prstGeom>
          <a:noFill/>
        </p:spPr>
        <p:txBody>
          <a:bodyPr wrap="square">
            <a:spAutoFit/>
          </a:bodyPr>
          <a:lstStyle/>
          <a:p>
            <a:pPr algn="ctr">
              <a:lnSpc>
                <a:spcPct val="150000"/>
              </a:lnSpc>
            </a:pP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FF0000"/>
              </a:solidFill>
              <a:effectLst/>
              <a:latin typeface="Cambria" panose="02040503050406030204" pitchFamily="18" charset="0"/>
              <a:ea typeface="Times New Roman" panose="02020603050405020304" pitchFamily="18" charset="0"/>
            </a:endParaRPr>
          </a:p>
          <a:p>
            <a:pPr algn="just">
              <a:lnSpc>
                <a:spcPct val="150000"/>
              </a:lnSpc>
              <a:spcAft>
                <a:spcPts val="800"/>
              </a:spcAft>
            </a:pPr>
            <a:r>
              <a:rPr lang="en-US" sz="2300" b="1" dirty="0">
                <a:solidFill>
                  <a:srgbClr val="FF0000"/>
                </a:solidFill>
                <a:effectLst/>
                <a:latin typeface="Cambria" panose="02040503050406030204" pitchFamily="18" charset="0"/>
                <a:ea typeface="Arial Unicode MS"/>
              </a:rPr>
              <a:t>3. Similarity of Chemical Properties Between the Elements of the Same Group of 4d and 5d Series</a:t>
            </a:r>
            <a:endParaRPr lang="en-IN" sz="2300" dirty="0">
              <a:solidFill>
                <a:srgbClr val="FF0000"/>
              </a:solidFill>
              <a:effectLst/>
              <a:latin typeface="Times New Roman" panose="02020603050405020304" pitchFamily="18" charset="0"/>
              <a:ea typeface="Arial Unicode MS"/>
            </a:endParaRPr>
          </a:p>
          <a:p>
            <a:pPr indent="228600" algn="just">
              <a:lnSpc>
                <a:spcPct val="107000"/>
              </a:lnSpc>
              <a:spcAft>
                <a:spcPts val="800"/>
              </a:spcAft>
            </a:pPr>
            <a:r>
              <a:rPr lang="en-US" sz="2300" dirty="0">
                <a:solidFill>
                  <a:srgbClr val="000000"/>
                </a:solidFill>
                <a:effectLst/>
                <a:latin typeface="Times New Roman" panose="02020603050405020304" pitchFamily="18" charset="0"/>
                <a:ea typeface="Arial Unicode MS"/>
              </a:rPr>
              <a:t>The size of the elements in the same group of 4d and 5d series are almost same for lanthanide contraction. Since the chemical and physical properties of the elements are largely governed by the ionic potential (charge/radius). The chemical and physical properties become almost identical for the members of 4d and 5d in the same group. For example</a:t>
            </a:r>
            <a:r>
              <a:rPr lang="en-US" sz="2300" b="1" dirty="0">
                <a:solidFill>
                  <a:srgbClr val="C00000"/>
                </a:solidFill>
                <a:effectLst/>
                <a:latin typeface="Times New Roman" panose="02020603050405020304" pitchFamily="18" charset="0"/>
                <a:ea typeface="Arial Unicode MS"/>
              </a:rPr>
              <a:t>, the chemical properties of the following pairs are similar: Zr and Hf; Nb and Ta; Tc and Re; Ag and Au; Cd and Hg etc.</a:t>
            </a:r>
            <a:r>
              <a:rPr lang="en-US" sz="2300" dirty="0">
                <a:solidFill>
                  <a:srgbClr val="000000"/>
                </a:solidFill>
                <a:effectLst/>
                <a:latin typeface="Times New Roman" panose="02020603050405020304" pitchFamily="18" charset="0"/>
                <a:ea typeface="Arial Unicode MS"/>
              </a:rPr>
              <a:t> They are so similar in their chemical behavior that it is a very difficult task to separate them chemically. Because of the same ground, Zr and Hf occur naturally in the same source. The same thing also happens for the other pairs.</a:t>
            </a:r>
            <a:endParaRPr lang="en-IN" sz="23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362999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5750613"/>
              </a:xfrm>
              <a:prstGeom prst="rect">
                <a:avLst/>
              </a:prstGeom>
              <a:noFill/>
            </p:spPr>
            <p:txBody>
              <a:bodyPr wrap="square">
                <a:spAutoFit/>
              </a:bodyPr>
              <a:lstStyle/>
              <a:p>
                <a:pPr algn="ctr">
                  <a:lnSpc>
                    <a:spcPct val="150000"/>
                  </a:lnSpc>
                </a:pP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IN" sz="2400" b="1" dirty="0">
                    <a:solidFill>
                      <a:srgbClr val="FF0000"/>
                    </a:solidFill>
                    <a:latin typeface="Cambria" panose="02040503050406030204" pitchFamily="18" charset="0"/>
                    <a:ea typeface="Arial Unicode MS"/>
                  </a:rPr>
                  <a:t>4. Chemically Inertness</a:t>
                </a:r>
              </a:p>
              <a:p>
                <a:pPr algn="just">
                  <a:lnSpc>
                    <a:spcPct val="150000"/>
                  </a:lnSpc>
                </a:pPr>
                <a:endParaRPr lang="en-IN" sz="2400" b="1" dirty="0">
                  <a:solidFill>
                    <a:srgbClr val="FF0000"/>
                  </a:solidFill>
                  <a:latin typeface="Cambria" panose="02040503050406030204" pitchFamily="18" charset="0"/>
                  <a:ea typeface="Arial Unicode MS"/>
                </a:endParaRPr>
              </a:p>
              <a:p>
                <a:pPr algn="just"/>
                <a:r>
                  <a:rPr lang="en-US" sz="2400" b="1" dirty="0">
                    <a:solidFill>
                      <a:srgbClr val="FF0000"/>
                    </a:solidFill>
                    <a:latin typeface="Cambria" panose="02040503050406030204" pitchFamily="18" charset="0"/>
                    <a:ea typeface="Arial Unicode MS"/>
                  </a:rPr>
                  <a:t>5</a:t>
                </a:r>
                <a:r>
                  <a:rPr lang="en-US" sz="2400" b="1" dirty="0">
                    <a:solidFill>
                      <a:srgbClr val="FF0000"/>
                    </a:solidFill>
                    <a:effectLst/>
                    <a:latin typeface="Cambria" panose="02040503050406030204" pitchFamily="18" charset="0"/>
                    <a:ea typeface="Arial Unicode MS"/>
                  </a:rPr>
                  <a:t>. High Density among the Post-Lanthanide Elements (5d)</a:t>
                </a:r>
                <a:endParaRPr lang="en-IN" sz="2400" dirty="0">
                  <a:solidFill>
                    <a:srgbClr val="FF0000"/>
                  </a:solidFill>
                  <a:effectLst/>
                  <a:latin typeface="Times New Roman" panose="02020603050405020304" pitchFamily="18" charset="0"/>
                  <a:ea typeface="Arial Unicode MS"/>
                </a:endParaRPr>
              </a:p>
              <a:p>
                <a:pPr indent="228600" algn="just"/>
                <a:r>
                  <a:rPr lang="en-US" sz="2400" dirty="0">
                    <a:solidFill>
                      <a:srgbClr val="000000"/>
                    </a:solidFill>
                    <a:effectLst/>
                    <a:latin typeface="Times New Roman" panose="02020603050405020304" pitchFamily="18" charset="0"/>
                    <a:ea typeface="Arial Unicode MS"/>
                  </a:rPr>
                  <a:t>At post lanthanide series with increasing atomic number atomic weight also increases. But their size gradually decreases from </a:t>
                </a:r>
                <a:r>
                  <a:rPr lang="en-US" sz="2400" baseline="-25000" dirty="0">
                    <a:solidFill>
                      <a:srgbClr val="000000"/>
                    </a:solidFill>
                    <a:effectLst/>
                    <a:latin typeface="Times New Roman" panose="02020603050405020304" pitchFamily="18" charset="0"/>
                    <a:ea typeface="Arial Unicode MS"/>
                  </a:rPr>
                  <a:t>72</a:t>
                </a:r>
                <a:r>
                  <a:rPr lang="en-US" sz="2400" dirty="0">
                    <a:solidFill>
                      <a:srgbClr val="000000"/>
                    </a:solidFill>
                    <a:effectLst/>
                    <a:latin typeface="Times New Roman" panose="02020603050405020304" pitchFamily="18" charset="0"/>
                    <a:ea typeface="Arial Unicode MS"/>
                  </a:rPr>
                  <a:t>Hf to </a:t>
                </a:r>
                <a:r>
                  <a:rPr lang="en-US" sz="2400" baseline="-25000" dirty="0">
                    <a:solidFill>
                      <a:srgbClr val="000000"/>
                    </a:solidFill>
                    <a:effectLst/>
                    <a:latin typeface="Times New Roman" panose="02020603050405020304" pitchFamily="18" charset="0"/>
                    <a:ea typeface="Arial Unicode MS"/>
                  </a:rPr>
                  <a:t>77</a:t>
                </a:r>
                <a:r>
                  <a:rPr lang="en-US" sz="2400" dirty="0">
                    <a:solidFill>
                      <a:srgbClr val="000000"/>
                    </a:solidFill>
                    <a:effectLst/>
                    <a:latin typeface="Times New Roman" panose="02020603050405020304" pitchFamily="18" charset="0"/>
                    <a:ea typeface="Arial Unicode MS"/>
                  </a:rPr>
                  <a:t>Ir, and after that, from </a:t>
                </a:r>
                <a:r>
                  <a:rPr lang="en-US" sz="2400" dirty="0" err="1">
                    <a:solidFill>
                      <a:srgbClr val="000000"/>
                    </a:solidFill>
                    <a:effectLst/>
                    <a:latin typeface="Times New Roman" panose="02020603050405020304" pitchFamily="18" charset="0"/>
                    <a:ea typeface="Arial Unicode MS"/>
                  </a:rPr>
                  <a:t>Ir</a:t>
                </a:r>
                <a:r>
                  <a:rPr lang="en-US" sz="2400" dirty="0">
                    <a:solidFill>
                      <a:srgbClr val="000000"/>
                    </a:solidFill>
                    <a:effectLst/>
                    <a:latin typeface="Times New Roman" panose="02020603050405020304" pitchFamily="18" charset="0"/>
                    <a:ea typeface="Arial Unicode MS"/>
                  </a:rPr>
                  <a:t> to </a:t>
                </a:r>
                <a:r>
                  <a:rPr lang="en-US" sz="2400" baseline="-25000" dirty="0">
                    <a:solidFill>
                      <a:srgbClr val="000000"/>
                    </a:solidFill>
                    <a:effectLst/>
                    <a:latin typeface="Times New Roman" panose="02020603050405020304" pitchFamily="18" charset="0"/>
                    <a:ea typeface="Arial Unicode MS"/>
                  </a:rPr>
                  <a:t>79</a:t>
                </a:r>
                <a:r>
                  <a:rPr lang="en-US" sz="2400" dirty="0">
                    <a:solidFill>
                      <a:srgbClr val="000000"/>
                    </a:solidFill>
                    <a:effectLst/>
                    <a:latin typeface="Times New Roman" panose="02020603050405020304" pitchFamily="18" charset="0"/>
                    <a:ea typeface="Arial Unicode MS"/>
                  </a:rPr>
                  <a:t>Au a slight increase in size occurs. This occurs for the lanthanide contraction. This is why, the densities of such metals are extremely high and iridium has the highest density. The density of the iridium is 23.7 x 10</a:t>
                </a:r>
                <a:r>
                  <a:rPr lang="en-US" sz="2400" baseline="30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 kg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b="0">
                            <a:solidFill>
                              <a:srgbClr val="000000"/>
                            </a:solidFill>
                            <a:effectLst/>
                            <a:latin typeface="Cambria Math" panose="02040503050406030204" pitchFamily="18" charset="0"/>
                            <a:ea typeface="Arial Unicode MS"/>
                          </a:rPr>
                          <m:t>m</m:t>
                        </m:r>
                      </m:e>
                      <m:sup>
                        <m:r>
                          <a:rPr lang="en-US" sz="2400" b="0" i="1">
                            <a:solidFill>
                              <a:srgbClr val="000000"/>
                            </a:solidFill>
                            <a:effectLst/>
                            <a:latin typeface="Cambria Math" panose="02040503050406030204" pitchFamily="18" charset="0"/>
                            <a:ea typeface="Arial Unicode MS"/>
                          </a:rPr>
                          <m:t>−</m:t>
                        </m:r>
                        <m:r>
                          <a:rPr lang="en-US" sz="2400" b="0">
                            <a:solidFill>
                              <a:srgbClr val="000000"/>
                            </a:solidFill>
                            <a:effectLst/>
                            <a:latin typeface="Cambria Math" panose="02040503050406030204" pitchFamily="18" charset="0"/>
                            <a:ea typeface="Arial Unicode MS"/>
                          </a:rPr>
                          <m:t>3</m:t>
                        </m:r>
                      </m:sup>
                    </m:sSup>
                  </m:oMath>
                </a14:m>
                <a:r>
                  <a:rPr lang="en-US" sz="2400" dirty="0">
                    <a:solidFill>
                      <a:srgbClr val="000000"/>
                    </a:solidFill>
                    <a:effectLst/>
                    <a:latin typeface="Times New Roman" panose="02020603050405020304" pitchFamily="18" charset="0"/>
                    <a:ea typeface="Arial Unicode MS"/>
                  </a:rPr>
                  <a:t>.</a:t>
                </a:r>
                <a:endParaRPr lang="en-IN" sz="2400" dirty="0">
                  <a:effectLst/>
                  <a:latin typeface="Times New Roman" panose="02020603050405020304" pitchFamily="18" charset="0"/>
                  <a:ea typeface="Arial Unicode MS"/>
                </a:endParaRPr>
              </a:p>
              <a:p>
                <a:pPr algn="just">
                  <a:lnSpc>
                    <a:spcPct val="150000"/>
                  </a:lnSpc>
                </a:pPr>
                <a:endParaRPr lang="en-IN" sz="2400" b="1" dirty="0">
                  <a:solidFill>
                    <a:srgbClr val="FF0000"/>
                  </a:solidFill>
                  <a:latin typeface="Cambria" panose="02040503050406030204" pitchFamily="18" charset="0"/>
                  <a:ea typeface="Arial Unicode MS"/>
                </a:endParaRPr>
              </a:p>
              <a:p>
                <a:pPr algn="just">
                  <a:lnSpc>
                    <a:spcPct val="150000"/>
                  </a:lnSpc>
                </a:pP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457200" y="243562"/>
                <a:ext cx="8305800" cy="5750613"/>
              </a:xfrm>
              <a:prstGeom prst="rect">
                <a:avLst/>
              </a:prstGeom>
              <a:blipFill>
                <a:blip r:embed="rId2"/>
                <a:stretch>
                  <a:fillRect l="-1101" r="-1027"/>
                </a:stretch>
              </a:blipFill>
            </p:spPr>
            <p:txBody>
              <a:bodyPr/>
              <a:lstStyle/>
              <a:p>
                <a:r>
                  <a:rPr lang="en-IN">
                    <a:noFill/>
                  </a:rPr>
                  <a:t> </a:t>
                </a:r>
              </a:p>
            </p:txBody>
          </p:sp>
        </mc:Fallback>
      </mc:AlternateContent>
    </p:spTree>
    <p:extLst>
      <p:ext uri="{BB962C8B-B14F-4D97-AF65-F5344CB8AC3E}">
        <p14:creationId xmlns:p14="http://schemas.microsoft.com/office/powerpoint/2010/main" val="35672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149959"/>
            <a:ext cx="8305800" cy="6263253"/>
          </a:xfrm>
          <a:prstGeom prst="rect">
            <a:avLst/>
          </a:prstGeom>
          <a:noFill/>
        </p:spPr>
        <p:txBody>
          <a:bodyPr wrap="square">
            <a:spAutoFit/>
          </a:bodyPr>
          <a:lstStyle/>
          <a:p>
            <a:pPr algn="ctr"/>
            <a:r>
              <a:rPr lang="en-IN" sz="21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endParaRPr lang="en-IN" sz="800" b="1" i="1" dirty="0">
              <a:solidFill>
                <a:srgbClr val="000000"/>
              </a:solidFill>
              <a:effectLst/>
              <a:latin typeface="Cambria" panose="02040503050406030204" pitchFamily="18" charset="0"/>
              <a:ea typeface="Times New Roman" panose="02020603050405020304" pitchFamily="18" charset="0"/>
            </a:endParaRPr>
          </a:p>
          <a:p>
            <a:pPr algn="just"/>
            <a:endParaRPr lang="en-US" sz="800" b="1" dirty="0">
              <a:solidFill>
                <a:srgbClr val="000000"/>
              </a:solidFill>
              <a:effectLst/>
              <a:latin typeface="Cambria" panose="02040503050406030204" pitchFamily="18" charset="0"/>
              <a:ea typeface="Arial Unicode MS"/>
            </a:endParaRPr>
          </a:p>
          <a:p>
            <a:pPr algn="just"/>
            <a:r>
              <a:rPr lang="en-US" sz="2600" b="1" dirty="0">
                <a:solidFill>
                  <a:srgbClr val="FF0000"/>
                </a:solidFill>
                <a:latin typeface="Times New Roman" panose="02020603050405020304" pitchFamily="18" charset="0"/>
                <a:ea typeface="Arial Unicode MS"/>
                <a:cs typeface="Times New Roman" panose="02020603050405020304" pitchFamily="18" charset="0"/>
              </a:rPr>
              <a:t>6</a:t>
            </a:r>
            <a:r>
              <a:rPr lang="en-US" sz="2600" b="1" dirty="0">
                <a:solidFill>
                  <a:srgbClr val="FF0000"/>
                </a:solidFill>
                <a:effectLst/>
                <a:latin typeface="Times New Roman" panose="02020603050405020304" pitchFamily="18" charset="0"/>
                <a:ea typeface="Arial Unicode MS"/>
                <a:cs typeface="Times New Roman" panose="02020603050405020304" pitchFamily="18" charset="0"/>
              </a:rPr>
              <a:t>. Ionization Energy and Electronegativity</a:t>
            </a:r>
            <a:endParaRPr lang="en-IN" sz="2600" dirty="0">
              <a:solidFill>
                <a:srgbClr val="FF0000"/>
              </a:solidFill>
              <a:effectLst/>
              <a:latin typeface="Times New Roman" panose="02020603050405020304" pitchFamily="18" charset="0"/>
              <a:ea typeface="Arial Unicode MS"/>
              <a:cs typeface="Times New Roman" panose="02020603050405020304" pitchFamily="18" charset="0"/>
            </a:endParaRPr>
          </a:p>
          <a:p>
            <a:pPr indent="228600" algn="just"/>
            <a:r>
              <a:rPr lang="en-US" sz="2600" b="1" dirty="0">
                <a:solidFill>
                  <a:srgbClr val="000000"/>
                </a:solidFill>
                <a:effectLst/>
                <a:latin typeface="Times New Roman" panose="02020603050405020304" pitchFamily="18" charset="0"/>
                <a:ea typeface="Arial Unicode MS"/>
                <a:cs typeface="Times New Roman" panose="02020603050405020304" pitchFamily="18" charset="0"/>
              </a:rPr>
              <a:t>Among the post lanthanides elements with increasing atomic number (Z) size of the element decreases as a consequence of Lanthanide contraction. As a result, effective nuclear charge (Z</a:t>
            </a:r>
            <a:r>
              <a:rPr lang="en-US" sz="2600" b="1" baseline="-25000" dirty="0">
                <a:solidFill>
                  <a:srgbClr val="000000"/>
                </a:solidFill>
                <a:effectLst/>
                <a:latin typeface="Times New Roman" panose="02020603050405020304" pitchFamily="18" charset="0"/>
                <a:ea typeface="Arial Unicode MS"/>
                <a:cs typeface="Times New Roman" panose="02020603050405020304" pitchFamily="18" charset="0"/>
              </a:rPr>
              <a:t>eff</a:t>
            </a:r>
            <a:r>
              <a:rPr lang="en-US" sz="2600" b="1" dirty="0">
                <a:solidFill>
                  <a:srgbClr val="000000"/>
                </a:solidFill>
                <a:effectLst/>
                <a:latin typeface="Times New Roman" panose="02020603050405020304" pitchFamily="18" charset="0"/>
                <a:ea typeface="Arial Unicode MS"/>
                <a:cs typeface="Times New Roman" panose="02020603050405020304" pitchFamily="18" charset="0"/>
              </a:rPr>
              <a:t>) increases with increasing atomic number. Therefore, ionization energy increases with increasing atomic number. </a:t>
            </a:r>
            <a:r>
              <a:rPr lang="en-US" sz="2600" dirty="0">
                <a:solidFill>
                  <a:srgbClr val="000000"/>
                </a:solidFill>
                <a:effectLst/>
                <a:latin typeface="Times New Roman" panose="02020603050405020304" pitchFamily="18" charset="0"/>
                <a:ea typeface="Arial Unicode MS"/>
                <a:cs typeface="Times New Roman" panose="02020603050405020304" pitchFamily="18" charset="0"/>
              </a:rPr>
              <a:t>The ionization energy of 5d elements is substantially higher than that of 4d and 3d. Gold and iridium have the highest ionization energy. As a result, they become less chemically reactive. For instance, the sixth-period elements, such as platinum (Pt), gold (Au), mercury (Hg), etc. have very low chemical reactivity. Therefore, these metals become noble. Electronegativity also increases from La to Lu.</a:t>
            </a:r>
            <a:endParaRPr lang="en-IN" sz="2600" dirty="0">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79431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457200" y="149959"/>
                <a:ext cx="8305800" cy="6146683"/>
              </a:xfrm>
              <a:prstGeom prst="rect">
                <a:avLst/>
              </a:prstGeom>
              <a:noFill/>
            </p:spPr>
            <p:txBody>
              <a:bodyPr wrap="square">
                <a:spAutoFit/>
              </a:bodyPr>
              <a:lstStyle/>
              <a:p>
                <a:pPr algn="ctr"/>
                <a:r>
                  <a:rPr lang="en-IN" sz="25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07000"/>
                  </a:lnSpc>
                </a:pPr>
                <a:r>
                  <a:rPr lang="en-IN" sz="2600" b="1" dirty="0">
                    <a:solidFill>
                      <a:srgbClr val="FF0000"/>
                    </a:solidFill>
                    <a:latin typeface="Cambria" panose="02040503050406030204" pitchFamily="18" charset="0"/>
                    <a:ea typeface="Times New Roman" panose="02020603050405020304" pitchFamily="18" charset="0"/>
                  </a:rPr>
                  <a:t>7</a:t>
                </a:r>
                <a:r>
                  <a:rPr lang="en-IN" sz="2600" b="1" dirty="0">
                    <a:solidFill>
                      <a:srgbClr val="FF0000"/>
                    </a:solidFill>
                    <a:effectLst/>
                    <a:latin typeface="Cambria" panose="02040503050406030204" pitchFamily="18" charset="0"/>
                    <a:ea typeface="Times New Roman" panose="02020603050405020304" pitchFamily="18" charset="0"/>
                  </a:rPr>
                  <a:t>. High Electron Affinities Among the Post Lanthanide Elements</a:t>
                </a:r>
                <a:endParaRPr lang="en-IN" sz="2600" dirty="0">
                  <a:effectLst/>
                  <a:latin typeface="Times New Roman" panose="02020603050405020304" pitchFamily="18" charset="0"/>
                  <a:ea typeface="Times New Roman" panose="02020603050405020304" pitchFamily="18" charset="0"/>
                </a:endParaRPr>
              </a:p>
              <a:p>
                <a:pPr indent="228600" algn="just">
                  <a:lnSpc>
                    <a:spcPct val="107000"/>
                  </a:lnSpc>
                </a:pPr>
                <a:r>
                  <a:rPr lang="en-IN" sz="2600" dirty="0">
                    <a:solidFill>
                      <a:srgbClr val="000000"/>
                    </a:solidFill>
                    <a:effectLst/>
                    <a:latin typeface="Times New Roman" panose="02020603050405020304" pitchFamily="18" charset="0"/>
                    <a:ea typeface="Times New Roman" panose="02020603050405020304" pitchFamily="18" charset="0"/>
                  </a:rPr>
                  <a:t>Among the post lanthanides elements with increasing atomic number (Z) size of the element decreases as a consequence of Lanthanide contraction. As a result, effective nuclear charge (Z</a:t>
                </a:r>
                <a:r>
                  <a:rPr lang="en-IN" sz="2600" baseline="-25000" dirty="0">
                    <a:solidFill>
                      <a:srgbClr val="000000"/>
                    </a:solidFill>
                    <a:effectLst/>
                    <a:latin typeface="Times New Roman" panose="02020603050405020304" pitchFamily="18" charset="0"/>
                    <a:ea typeface="Times New Roman" panose="02020603050405020304" pitchFamily="18" charset="0"/>
                  </a:rPr>
                  <a:t>eff</a:t>
                </a:r>
                <a:r>
                  <a:rPr lang="en-IN" sz="2600" dirty="0">
                    <a:solidFill>
                      <a:srgbClr val="000000"/>
                    </a:solidFill>
                    <a:effectLst/>
                    <a:latin typeface="Times New Roman" panose="02020603050405020304" pitchFamily="18" charset="0"/>
                    <a:ea typeface="Times New Roman" panose="02020603050405020304" pitchFamily="18" charset="0"/>
                  </a:rPr>
                  <a:t>) increases with increasing atomic number. Therefore, electron affinity increases with increasing atomic number. </a:t>
                </a:r>
                <a:r>
                  <a:rPr lang="en-IN" sz="2600" b="1" dirty="0">
                    <a:solidFill>
                      <a:srgbClr val="C00000"/>
                    </a:solidFill>
                    <a:effectLst/>
                    <a:latin typeface="Times New Roman" panose="02020603050405020304" pitchFamily="18" charset="0"/>
                    <a:ea typeface="Times New Roman" panose="02020603050405020304" pitchFamily="18" charset="0"/>
                  </a:rPr>
                  <a:t>Gold (Au) shows the highest electron affinity (</a:t>
                </a:r>
                <a14:m>
                  <m:oMath xmlns:m="http://schemas.openxmlformats.org/officeDocument/2006/math">
                    <m:r>
                      <a:rPr lang="en-IN" sz="2600" b="1" i="1">
                        <a:solidFill>
                          <a:srgbClr val="C00000"/>
                        </a:solidFill>
                        <a:effectLst/>
                        <a:latin typeface="Cambria Math" panose="02040503050406030204" pitchFamily="18" charset="0"/>
                        <a:ea typeface="Times New Roman" panose="02020603050405020304" pitchFamily="18" charset="0"/>
                      </a:rPr>
                      <m:t>~</m:t>
                    </m:r>
                  </m:oMath>
                </a14:m>
                <a:r>
                  <a:rPr lang="en-IN" sz="2600" b="1" dirty="0">
                    <a:solidFill>
                      <a:srgbClr val="C00000"/>
                    </a:solidFill>
                    <a:effectLst/>
                    <a:latin typeface="Times New Roman" panose="02020603050405020304" pitchFamily="18" charset="0"/>
                    <a:ea typeface="Times New Roman" panose="02020603050405020304" pitchFamily="18" charset="0"/>
                  </a:rPr>
                  <a:t> 223 kJ </a:t>
                </a:r>
                <a14:m>
                  <m:oMath xmlns:m="http://schemas.openxmlformats.org/officeDocument/2006/math">
                    <m:sSup>
                      <m:sSupPr>
                        <m:ctrlPr>
                          <a:rPr lang="en-IN" sz="2600" b="1" i="1">
                            <a:solidFill>
                              <a:srgbClr val="C00000"/>
                            </a:solidFill>
                            <a:effectLst/>
                            <a:latin typeface="Cambria Math" panose="02040503050406030204" pitchFamily="18" charset="0"/>
                            <a:ea typeface="Times New Roman" panose="02020603050405020304" pitchFamily="18" charset="0"/>
                          </a:rPr>
                        </m:ctrlPr>
                      </m:sSupPr>
                      <m:e>
                        <m:r>
                          <a:rPr lang="en-IN" sz="2600" b="1" i="1">
                            <a:solidFill>
                              <a:srgbClr val="C00000"/>
                            </a:solidFill>
                            <a:effectLst/>
                            <a:latin typeface="Cambria Math" panose="02040503050406030204" pitchFamily="18" charset="0"/>
                            <a:ea typeface="Times New Roman" panose="02020603050405020304" pitchFamily="18" charset="0"/>
                          </a:rPr>
                          <m:t>𝒎𝒐𝒍</m:t>
                        </m:r>
                      </m:e>
                      <m:sup>
                        <m:r>
                          <a:rPr lang="en-IN" sz="2600" b="1" i="1">
                            <a:solidFill>
                              <a:srgbClr val="C00000"/>
                            </a:solidFill>
                            <a:effectLst/>
                            <a:latin typeface="Cambria Math" panose="02040503050406030204" pitchFamily="18" charset="0"/>
                            <a:ea typeface="Times New Roman" panose="02020603050405020304" pitchFamily="18" charset="0"/>
                          </a:rPr>
                          <m:t>−</m:t>
                        </m:r>
                        <m:r>
                          <a:rPr lang="en-IN" sz="2600" b="1" i="1">
                            <a:solidFill>
                              <a:srgbClr val="C00000"/>
                            </a:solidFill>
                            <a:effectLst/>
                            <a:latin typeface="Cambria Math" panose="02040503050406030204" pitchFamily="18" charset="0"/>
                            <a:ea typeface="Times New Roman" panose="02020603050405020304" pitchFamily="18" charset="0"/>
                          </a:rPr>
                          <m:t>𝟏</m:t>
                        </m:r>
                      </m:sup>
                    </m:sSup>
                  </m:oMath>
                </a14:m>
                <a:r>
                  <a:rPr lang="en-IN" sz="2600" b="1" dirty="0">
                    <a:solidFill>
                      <a:srgbClr val="C00000"/>
                    </a:solidFill>
                    <a:effectLst/>
                    <a:latin typeface="Times New Roman" panose="02020603050405020304" pitchFamily="18" charset="0"/>
                    <a:ea typeface="Times New Roman" panose="02020603050405020304" pitchFamily="18" charset="0"/>
                  </a:rPr>
                  <a:t>) among all the metals</a:t>
                </a:r>
                <a:r>
                  <a:rPr lang="en-IN" sz="2600" dirty="0">
                    <a:solidFill>
                      <a:srgbClr val="000000"/>
                    </a:solidFill>
                    <a:effectLst/>
                    <a:latin typeface="Times New Roman" panose="02020603050405020304" pitchFamily="18" charset="0"/>
                    <a:ea typeface="Times New Roman" panose="02020603050405020304" pitchFamily="18" charset="0"/>
                  </a:rPr>
                  <a:t>; in fact, aurides (</a:t>
                </a:r>
                <a14:m>
                  <m:oMath xmlns:m="http://schemas.openxmlformats.org/officeDocument/2006/math">
                    <m:sSup>
                      <m:sSupPr>
                        <m:ctrlPr>
                          <a:rPr lang="en-IN" sz="2600" i="1">
                            <a:solidFill>
                              <a:srgbClr val="000000"/>
                            </a:solidFill>
                            <a:effectLst/>
                            <a:latin typeface="Cambria Math" panose="02040503050406030204" pitchFamily="18" charset="0"/>
                            <a:ea typeface="Times New Roman" panose="02020603050405020304" pitchFamily="18" charset="0"/>
                          </a:rPr>
                        </m:ctrlPr>
                      </m:sSupPr>
                      <m:e>
                        <m:r>
                          <m:rPr>
                            <m:sty m:val="p"/>
                          </m:rPr>
                          <a:rPr lang="en-IN" sz="2600" b="0">
                            <a:solidFill>
                              <a:srgbClr val="000000"/>
                            </a:solidFill>
                            <a:effectLst/>
                            <a:latin typeface="Cambria Math" panose="02040503050406030204" pitchFamily="18" charset="0"/>
                            <a:ea typeface="Times New Roman" panose="02020603050405020304" pitchFamily="18" charset="0"/>
                          </a:rPr>
                          <m:t>Au</m:t>
                        </m:r>
                      </m:e>
                      <m:sup>
                        <m:r>
                          <a:rPr lang="en-IN" sz="2600" b="0" i="1">
                            <a:solidFill>
                              <a:srgbClr val="000000"/>
                            </a:solidFill>
                            <a:effectLst/>
                            <a:latin typeface="Cambria Math" panose="02040503050406030204" pitchFamily="18" charset="0"/>
                            <a:ea typeface="Times New Roman" panose="02020603050405020304" pitchFamily="18" charset="0"/>
                          </a:rPr>
                          <m:t>−</m:t>
                        </m:r>
                      </m:sup>
                    </m:sSup>
                  </m:oMath>
                </a14:m>
                <a:r>
                  <a:rPr lang="en-IN" sz="2600" dirty="0">
                    <a:solidFill>
                      <a:srgbClr val="000000"/>
                    </a:solidFill>
                    <a:effectLst/>
                    <a:latin typeface="Times New Roman" panose="02020603050405020304" pitchFamily="18" charset="0"/>
                    <a:ea typeface="Times New Roman" panose="02020603050405020304" pitchFamily="18" charset="0"/>
                  </a:rPr>
                  <a:t>) are reported in the compounds like Cs</a:t>
                </a:r>
                <a:r>
                  <a:rPr lang="en-IN" sz="2600" baseline="30000" dirty="0">
                    <a:solidFill>
                      <a:srgbClr val="000000"/>
                    </a:solidFill>
                    <a:effectLst/>
                    <a:latin typeface="Times New Roman" panose="02020603050405020304" pitchFamily="18" charset="0"/>
                    <a:ea typeface="Times New Roman" panose="02020603050405020304" pitchFamily="18" charset="0"/>
                  </a:rPr>
                  <a:t>+</a:t>
                </a:r>
                <a14:m>
                  <m:oMath xmlns:m="http://schemas.openxmlformats.org/officeDocument/2006/math">
                    <m:sSup>
                      <m:sSupPr>
                        <m:ctrlPr>
                          <a:rPr lang="en-IN" sz="2600" i="1">
                            <a:solidFill>
                              <a:srgbClr val="000000"/>
                            </a:solidFill>
                            <a:effectLst/>
                            <a:latin typeface="Cambria Math" panose="02040503050406030204" pitchFamily="18" charset="0"/>
                            <a:ea typeface="Times New Roman" panose="02020603050405020304" pitchFamily="18" charset="0"/>
                          </a:rPr>
                        </m:ctrlPr>
                      </m:sSupPr>
                      <m:e>
                        <m:r>
                          <m:rPr>
                            <m:sty m:val="p"/>
                          </m:rPr>
                          <a:rPr lang="en-IN" sz="2600" b="0">
                            <a:solidFill>
                              <a:srgbClr val="000000"/>
                            </a:solidFill>
                            <a:effectLst/>
                            <a:latin typeface="Cambria Math" panose="02040503050406030204" pitchFamily="18" charset="0"/>
                            <a:ea typeface="Times New Roman" panose="02020603050405020304" pitchFamily="18" charset="0"/>
                          </a:rPr>
                          <m:t>Au</m:t>
                        </m:r>
                      </m:e>
                      <m:sup>
                        <m:r>
                          <a:rPr lang="en-IN" sz="2600" b="0" i="1">
                            <a:solidFill>
                              <a:srgbClr val="000000"/>
                            </a:solidFill>
                            <a:effectLst/>
                            <a:latin typeface="Cambria Math" panose="02040503050406030204" pitchFamily="18" charset="0"/>
                            <a:ea typeface="Times New Roman" panose="02020603050405020304" pitchFamily="18" charset="0"/>
                          </a:rPr>
                          <m:t>−</m:t>
                        </m:r>
                      </m:sup>
                    </m:sSup>
                  </m:oMath>
                </a14:m>
                <a:r>
                  <a:rPr lang="en-IN" sz="2600" dirty="0">
                    <a:solidFill>
                      <a:srgbClr val="000000"/>
                    </a:solidFill>
                    <a:effectLst/>
                    <a:latin typeface="Times New Roman" panose="02020603050405020304" pitchFamily="18" charset="0"/>
                    <a:ea typeface="Times New Roman" panose="02020603050405020304" pitchFamily="18" charset="0"/>
                  </a:rPr>
                  <a:t>. Here the large cation Cs</a:t>
                </a:r>
                <a:r>
                  <a:rPr lang="en-IN" sz="2600" baseline="30000" dirty="0">
                    <a:solidFill>
                      <a:srgbClr val="000000"/>
                    </a:solidFill>
                    <a:effectLst/>
                    <a:latin typeface="Times New Roman" panose="02020603050405020304" pitchFamily="18" charset="0"/>
                    <a:ea typeface="Times New Roman" panose="02020603050405020304" pitchFamily="18" charset="0"/>
                  </a:rPr>
                  <a:t>+</a:t>
                </a:r>
                <a:r>
                  <a:rPr lang="en-IN" sz="2600" dirty="0">
                    <a:solidFill>
                      <a:srgbClr val="000000"/>
                    </a:solidFill>
                    <a:effectLst/>
                    <a:latin typeface="Times New Roman" panose="02020603050405020304" pitchFamily="18" charset="0"/>
                    <a:ea typeface="Times New Roman" panose="02020603050405020304" pitchFamily="18" charset="0"/>
                  </a:rPr>
                  <a:t> combines with the large anion </a:t>
                </a:r>
                <a14:m>
                  <m:oMath xmlns:m="http://schemas.openxmlformats.org/officeDocument/2006/math">
                    <m:sSup>
                      <m:sSupPr>
                        <m:ctrlPr>
                          <a:rPr lang="en-IN" sz="2600" i="1">
                            <a:solidFill>
                              <a:srgbClr val="000000"/>
                            </a:solidFill>
                            <a:effectLst/>
                            <a:latin typeface="Cambria Math" panose="02040503050406030204" pitchFamily="18" charset="0"/>
                            <a:ea typeface="Times New Roman" panose="02020603050405020304" pitchFamily="18" charset="0"/>
                          </a:rPr>
                        </m:ctrlPr>
                      </m:sSupPr>
                      <m:e>
                        <m:r>
                          <m:rPr>
                            <m:sty m:val="p"/>
                          </m:rPr>
                          <a:rPr lang="en-IN" sz="2600" b="0">
                            <a:solidFill>
                              <a:srgbClr val="000000"/>
                            </a:solidFill>
                            <a:effectLst/>
                            <a:latin typeface="Cambria Math" panose="02040503050406030204" pitchFamily="18" charset="0"/>
                            <a:ea typeface="Times New Roman" panose="02020603050405020304" pitchFamily="18" charset="0"/>
                          </a:rPr>
                          <m:t>Au</m:t>
                        </m:r>
                      </m:e>
                      <m:sup>
                        <m:r>
                          <a:rPr lang="en-IN" sz="2600" b="0" i="1">
                            <a:solidFill>
                              <a:srgbClr val="000000"/>
                            </a:solidFill>
                            <a:effectLst/>
                            <a:latin typeface="Cambria Math" panose="02040503050406030204" pitchFamily="18" charset="0"/>
                            <a:ea typeface="Times New Roman" panose="02020603050405020304" pitchFamily="18" charset="0"/>
                          </a:rPr>
                          <m:t>−</m:t>
                        </m:r>
                      </m:sup>
                    </m:sSup>
                  </m:oMath>
                </a14:m>
                <a:r>
                  <a:rPr lang="en-IN" sz="2600" dirty="0">
                    <a:solidFill>
                      <a:srgbClr val="000000"/>
                    </a:solidFill>
                    <a:effectLst/>
                    <a:latin typeface="Times New Roman" panose="02020603050405020304" pitchFamily="18" charset="0"/>
                    <a:ea typeface="Times New Roman" panose="02020603050405020304" pitchFamily="18" charset="0"/>
                  </a:rPr>
                  <a:t> to form the ionic lattice of high lattice energy because of the better size matching (crystal packing) of the ions.</a:t>
                </a:r>
                <a:endParaRPr lang="en-IN" sz="26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457200" y="149959"/>
                <a:ext cx="8305800" cy="6146683"/>
              </a:xfrm>
              <a:prstGeom prst="rect">
                <a:avLst/>
              </a:prstGeom>
              <a:blipFill>
                <a:blip r:embed="rId2"/>
                <a:stretch>
                  <a:fillRect l="-1321" t="-794" r="-1247" b="-1587"/>
                </a:stretch>
              </a:blipFill>
            </p:spPr>
            <p:txBody>
              <a:bodyPr/>
              <a:lstStyle/>
              <a:p>
                <a:r>
                  <a:rPr lang="en-IN">
                    <a:noFill/>
                  </a:rPr>
                  <a:t> </a:t>
                </a:r>
              </a:p>
            </p:txBody>
          </p:sp>
        </mc:Fallback>
      </mc:AlternateContent>
    </p:spTree>
    <p:extLst>
      <p:ext uri="{BB962C8B-B14F-4D97-AF65-F5344CB8AC3E}">
        <p14:creationId xmlns:p14="http://schemas.microsoft.com/office/powerpoint/2010/main" val="1710557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457200" y="149959"/>
                <a:ext cx="8305800" cy="6437340"/>
              </a:xfrm>
              <a:prstGeom prst="rect">
                <a:avLst/>
              </a:prstGeom>
              <a:noFill/>
            </p:spPr>
            <p:txBody>
              <a:bodyPr wrap="square">
                <a:spAutoFit/>
              </a:bodyPr>
              <a:lstStyle/>
              <a:p>
                <a:pPr algn="ctr"/>
                <a:r>
                  <a:rPr lang="en-IN" sz="24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IN" sz="2400" b="1" dirty="0">
                    <a:solidFill>
                      <a:srgbClr val="FF0000"/>
                    </a:solidFill>
                    <a:effectLst/>
                    <a:latin typeface="Cambria" panose="02040503050406030204" pitchFamily="18" charset="0"/>
                    <a:ea typeface="Times New Roman" panose="02020603050405020304" pitchFamily="18" charset="0"/>
                  </a:rPr>
                  <a:t>8. The Separation of Lanthanides is Difficult </a:t>
                </a:r>
                <a:endParaRPr lang="en-IN" sz="2400" b="1" dirty="0">
                  <a:solidFill>
                    <a:srgbClr val="FF0000"/>
                  </a:solidFill>
                  <a:effectLst/>
                  <a:latin typeface="Times New Roman" panose="02020603050405020304" pitchFamily="18" charset="0"/>
                  <a:ea typeface="Times New Roman" panose="02020603050405020304" pitchFamily="18" charset="0"/>
                </a:endParaRPr>
              </a:p>
              <a:p>
                <a:pPr indent="228600" algn="just">
                  <a:lnSpc>
                    <a:spcPct val="107000"/>
                  </a:lnSpc>
                  <a:spcAft>
                    <a:spcPts val="800"/>
                  </a:spcAft>
                </a:pPr>
                <a:r>
                  <a:rPr lang="en-IN" sz="2400" dirty="0">
                    <a:solidFill>
                      <a:srgbClr val="000000"/>
                    </a:solidFill>
                    <a:effectLst/>
                    <a:latin typeface="Times New Roman" panose="02020603050405020304" pitchFamily="18" charset="0"/>
                    <a:ea typeface="Times New Roman" panose="02020603050405020304" pitchFamily="18" charset="0"/>
                  </a:rPr>
                  <a:t>The properties of metal ions are determined by </a:t>
                </a:r>
                <a:r>
                  <a:rPr lang="en-US" sz="2400" b="1" dirty="0">
                    <a:solidFill>
                      <a:srgbClr val="000000"/>
                    </a:solidFill>
                    <a:effectLst/>
                    <a:latin typeface="Times New Roman" panose="02020603050405020304" pitchFamily="18" charset="0"/>
                    <a:ea typeface="Arial Unicode MS"/>
                  </a:rPr>
                  <a:t>ionic potential </a:t>
                </a:r>
                <a14:m>
                  <m:oMath xmlns:m="http://schemas.openxmlformats.org/officeDocument/2006/math">
                    <m:r>
                      <a:rPr lang="en-US" sz="2400" b="0" i="1">
                        <a:solidFill>
                          <a:srgbClr val="000000"/>
                        </a:solidFill>
                        <a:effectLst/>
                        <a:latin typeface="Cambria Math" panose="02040503050406030204" pitchFamily="18" charset="0"/>
                        <a:ea typeface="Arial Unicode MS"/>
                      </a:rPr>
                      <m:t>𝜑</m:t>
                    </m:r>
                  </m:oMath>
                </a14:m>
                <a:r>
                  <a:rPr lang="en-US" sz="2400" b="1" dirty="0">
                    <a:solidFill>
                      <a:srgbClr val="000000"/>
                    </a:solidFill>
                    <a:effectLst/>
                    <a:latin typeface="Times New Roman" panose="02020603050405020304" pitchFamily="18" charset="0"/>
                    <a:ea typeface="Arial Unicode MS"/>
                  </a:rPr>
                  <a:t> (</a:t>
                </a:r>
                <a14:m>
                  <m:oMath xmlns:m="http://schemas.openxmlformats.org/officeDocument/2006/math">
                    <m:r>
                      <a:rPr lang="en-US" sz="2400" b="0" i="1">
                        <a:solidFill>
                          <a:srgbClr val="000000"/>
                        </a:solidFill>
                        <a:effectLst/>
                        <a:latin typeface="Cambria Math" panose="02040503050406030204" pitchFamily="18" charset="0"/>
                        <a:ea typeface="Arial Unicode MS"/>
                      </a:rPr>
                      <m:t>𝜑</m:t>
                    </m:r>
                  </m:oMath>
                </a14:m>
                <a:r>
                  <a:rPr lang="en-US" sz="2400" b="1" dirty="0">
                    <a:solidFill>
                      <a:srgbClr val="000000"/>
                    </a:solidFill>
                    <a:effectLst/>
                    <a:latin typeface="Times New Roman" panose="02020603050405020304" pitchFamily="18" charset="0"/>
                    <a:ea typeface="Arial Unicode MS"/>
                  </a:rPr>
                  <a:t> = charge/radius)</a:t>
                </a:r>
                <a:r>
                  <a:rPr lang="en-IN" sz="2400" dirty="0">
                    <a:solidFill>
                      <a:srgbClr val="000000"/>
                    </a:solidFill>
                    <a:effectLst/>
                    <a:latin typeface="Times New Roman" panose="02020603050405020304" pitchFamily="18" charset="0"/>
                    <a:ea typeface="Times New Roman" panose="02020603050405020304" pitchFamily="18" charset="0"/>
                  </a:rPr>
                  <a:t>. All lanthanide ions have nearly similar sizes and charges due to lanthanide contraction, which makes them equivalent in all other respects. Thus, separating lanthanides from one another is quite difficult.</a:t>
                </a:r>
              </a:p>
              <a:p>
                <a:pPr indent="228600" algn="just">
                  <a:lnSpc>
                    <a:spcPct val="107000"/>
                  </a:lnSpc>
                  <a:spcAft>
                    <a:spcPts val="800"/>
                  </a:spcAft>
                </a:pPr>
                <a:endParaRPr lang="en-IN" sz="800" dirty="0">
                  <a:solidFill>
                    <a:srgbClr val="000000"/>
                  </a:solidFill>
                  <a:latin typeface="Times New Roman" panose="02020603050405020304" pitchFamily="18" charset="0"/>
                  <a:ea typeface="Arial Unicode MS"/>
                </a:endParaRPr>
              </a:p>
              <a:p>
                <a:pPr algn="just">
                  <a:lnSpc>
                    <a:spcPct val="107000"/>
                  </a:lnSpc>
                </a:pPr>
                <a:r>
                  <a:rPr lang="en-IN" sz="2400" b="1" i="1" dirty="0">
                    <a:solidFill>
                      <a:srgbClr val="FF0000"/>
                    </a:solidFill>
                    <a:effectLst/>
                    <a:latin typeface="Cambria" panose="02040503050406030204" pitchFamily="18" charset="0"/>
                    <a:ea typeface="Times New Roman" panose="02020603050405020304" pitchFamily="18" charset="0"/>
                  </a:rPr>
                  <a:t>9. Occurrence of Yttrium (</a:t>
                </a:r>
                <a:r>
                  <a:rPr lang="en-IN" sz="2400" b="1" i="1" baseline="-25000" dirty="0">
                    <a:solidFill>
                      <a:srgbClr val="FF0000"/>
                    </a:solidFill>
                    <a:effectLst/>
                    <a:latin typeface="Cambria" panose="02040503050406030204" pitchFamily="18" charset="0"/>
                    <a:ea typeface="Times New Roman" panose="02020603050405020304" pitchFamily="18" charset="0"/>
                  </a:rPr>
                  <a:t>39</a:t>
                </a:r>
                <a:r>
                  <a:rPr lang="en-IN" sz="2400" b="1" i="1" dirty="0">
                    <a:solidFill>
                      <a:srgbClr val="FF0000"/>
                    </a:solidFill>
                    <a:effectLst/>
                    <a:latin typeface="Cambria" panose="02040503050406030204" pitchFamily="18" charset="0"/>
                    <a:ea typeface="Times New Roman" panose="02020603050405020304" pitchFamily="18" charset="0"/>
                  </a:rPr>
                  <a:t>Y) with the Lanthanides</a:t>
                </a:r>
                <a:endParaRPr lang="en-IN" sz="2400" dirty="0">
                  <a:solidFill>
                    <a:srgbClr val="FF0000"/>
                  </a:solidFill>
                  <a:effectLst/>
                  <a:latin typeface="Times New Roman" panose="02020603050405020304" pitchFamily="18" charset="0"/>
                  <a:ea typeface="Times New Roman" panose="02020603050405020304" pitchFamily="18" charset="0"/>
                </a:endParaRPr>
              </a:p>
              <a:p>
                <a:pPr indent="228600" algn="just">
                  <a:lnSpc>
                    <a:spcPct val="107000"/>
                  </a:lnSpc>
                </a:pPr>
                <a:r>
                  <a:rPr lang="en-IN" sz="2400" b="0" dirty="0">
                    <a:solidFill>
                      <a:srgbClr val="000000"/>
                    </a:solidFill>
                    <a:effectLst/>
                    <a:latin typeface="Times New Roman" panose="02020603050405020304" pitchFamily="18" charset="0"/>
                    <a:ea typeface="Times New Roman" panose="02020603050405020304" pitchFamily="18" charset="0"/>
                  </a:rPr>
                  <a:t>As the size of yttrium </a:t>
                </a:r>
                <a:r>
                  <a:rPr lang="en-IN" sz="2400" b="0" baseline="-25000" dirty="0">
                    <a:solidFill>
                      <a:srgbClr val="000000"/>
                    </a:solidFill>
                    <a:effectLst/>
                    <a:latin typeface="Times New Roman" panose="02020603050405020304" pitchFamily="18" charset="0"/>
                    <a:ea typeface="Times New Roman" panose="02020603050405020304" pitchFamily="18" charset="0"/>
                  </a:rPr>
                  <a:t>39</a:t>
                </a:r>
                <a:r>
                  <a:rPr lang="en-IN" sz="2400" b="0" dirty="0">
                    <a:solidFill>
                      <a:srgbClr val="000000"/>
                    </a:solidFill>
                    <a:effectLst/>
                    <a:latin typeface="Times New Roman" panose="02020603050405020304" pitchFamily="18" charset="0"/>
                    <a:ea typeface="Times New Roman" panose="02020603050405020304" pitchFamily="18" charset="0"/>
                  </a:rPr>
                  <a:t>Y is very much comparable with those of the members of the lanthanide series, its ionic potential </a:t>
                </a:r>
                <a14:m>
                  <m:oMath xmlns:m="http://schemas.openxmlformats.org/officeDocument/2006/math">
                    <m:r>
                      <a:rPr lang="en-IN" sz="2400" b="1" i="1">
                        <a:solidFill>
                          <a:srgbClr val="000000"/>
                        </a:solidFill>
                        <a:effectLst/>
                        <a:latin typeface="Cambria Math" panose="02040503050406030204" pitchFamily="18" charset="0"/>
                        <a:ea typeface="Times New Roman" panose="02020603050405020304" pitchFamily="18" charset="0"/>
                      </a:rPr>
                      <m:t>𝝋</m:t>
                    </m:r>
                  </m:oMath>
                </a14:m>
                <a:r>
                  <a:rPr lang="en-IN" sz="2400" b="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IN" sz="2400" b="1" i="1">
                        <a:solidFill>
                          <a:srgbClr val="000000"/>
                        </a:solidFill>
                        <a:effectLst/>
                        <a:latin typeface="Cambria Math" panose="02040503050406030204" pitchFamily="18" charset="0"/>
                        <a:ea typeface="Times New Roman" panose="02020603050405020304" pitchFamily="18" charset="0"/>
                      </a:rPr>
                      <m:t>𝝋</m:t>
                    </m:r>
                  </m:oMath>
                </a14:m>
                <a:r>
                  <a:rPr lang="en-IN" sz="2400" b="0" dirty="0">
                    <a:solidFill>
                      <a:srgbClr val="000000"/>
                    </a:solidFill>
                    <a:effectLst/>
                    <a:latin typeface="Times New Roman" panose="02020603050405020304" pitchFamily="18" charset="0"/>
                    <a:ea typeface="Times New Roman" panose="02020603050405020304" pitchFamily="18" charset="0"/>
                  </a:rPr>
                  <a:t> = charge/radius) is very much comparable to those of lanthanides. Consequently, it is very much chemically similar with the lanthanides. This is why, Y often occurs in nature with the lanthanides.</a:t>
                </a:r>
                <a:endParaRPr lang="en-IN" sz="2400" b="1"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457200" y="149959"/>
                <a:ext cx="8305800" cy="6437340"/>
              </a:xfrm>
              <a:prstGeom prst="rect">
                <a:avLst/>
              </a:prstGeom>
              <a:blipFill>
                <a:blip r:embed="rId2"/>
                <a:stretch>
                  <a:fillRect l="-1101" t="-758" r="-1027"/>
                </a:stretch>
              </a:blipFill>
            </p:spPr>
            <p:txBody>
              <a:bodyPr/>
              <a:lstStyle/>
              <a:p>
                <a:r>
                  <a:rPr lang="en-IN">
                    <a:noFill/>
                  </a:rPr>
                  <a:t> </a:t>
                </a:r>
              </a:p>
            </p:txBody>
          </p:sp>
        </mc:Fallback>
      </mc:AlternateContent>
    </p:spTree>
    <p:extLst>
      <p:ext uri="{BB962C8B-B14F-4D97-AF65-F5344CB8AC3E}">
        <p14:creationId xmlns:p14="http://schemas.microsoft.com/office/powerpoint/2010/main" val="1052144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40D205E-7A16-18BA-441E-90368A3ADEA1}"/>
                  </a:ext>
                </a:extLst>
              </p:cNvPr>
              <p:cNvSpPr txBox="1"/>
              <p:nvPr/>
            </p:nvSpPr>
            <p:spPr>
              <a:xfrm>
                <a:off x="457200" y="74195"/>
                <a:ext cx="8305800" cy="6771597"/>
              </a:xfrm>
              <a:prstGeom prst="rect">
                <a:avLst/>
              </a:prstGeom>
              <a:noFill/>
            </p:spPr>
            <p:txBody>
              <a:bodyPr wrap="square">
                <a:spAutoFit/>
              </a:bodyPr>
              <a:lstStyle/>
              <a:p>
                <a:pPr algn="ctr"/>
                <a:r>
                  <a:rPr lang="en-IN" sz="2400" b="1" dirty="0">
                    <a:solidFill>
                      <a:srgbClr val="C00000"/>
                    </a:solidFill>
                    <a:effectLst/>
                    <a:latin typeface="Cambria" panose="02040503050406030204" pitchFamily="18" charset="0"/>
                    <a:ea typeface="Times New Roman" panose="02020603050405020304" pitchFamily="18" charset="0"/>
                  </a:rPr>
                  <a:t>Effect of Lanthanide Contraction</a:t>
                </a:r>
              </a:p>
              <a:p>
                <a:pPr algn="ctr"/>
                <a:endParaRPr lang="en-IN" sz="800" b="1" dirty="0">
                  <a:solidFill>
                    <a:srgbClr val="C00000"/>
                  </a:solidFill>
                  <a:effectLst/>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US" sz="2200" kern="0" dirty="0">
                    <a:solidFill>
                      <a:srgbClr val="000000"/>
                    </a:solidFill>
                    <a:latin typeface="Times New Roman" panose="02020603050405020304" pitchFamily="18" charset="0"/>
                    <a:ea typeface="Arial Unicode MS"/>
                    <a:cs typeface="Times New Roman" panose="02020603050405020304" pitchFamily="18" charset="0"/>
                  </a:rPr>
                  <a:t>A</a:t>
                </a:r>
                <a:r>
                  <a:rPr lang="en-US" sz="2200" kern="0" dirty="0">
                    <a:solidFill>
                      <a:srgbClr val="000000"/>
                    </a:solidFill>
                    <a:effectLst/>
                    <a:latin typeface="Times New Roman" panose="02020603050405020304" pitchFamily="18" charset="0"/>
                    <a:ea typeface="Arial Unicode MS"/>
                    <a:cs typeface="Times New Roman" panose="02020603050405020304" pitchFamily="18" charset="0"/>
                  </a:rPr>
                  <a:t>t period 6 from left (gr. 13) to right (gr. 18) atomic radii becomes almost the same for </a:t>
                </a:r>
                <a:r>
                  <a:rPr lang="en-US" sz="2200" kern="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lanthanide contraction.</a:t>
                </a:r>
              </a:p>
              <a:p>
                <a:endParaRPr lang="en-US" sz="2200" kern="0"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p-block elements from period 5 to period 6 atomic radius increases very slightly for the introduction of an additional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Now shielding of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5d</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Therefore, size of p-block elements of period 6 decreases significantly. This is called </a:t>
                </a:r>
                <a:r>
                  <a:rPr lang="en-IN" sz="2200" b="1"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lanthanide contraction.</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Ex. atomic radii of In (1.44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&lt; Tl (1.48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Sn (1.41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&lt; Pb (1.47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IN"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p-block elements from period 6 to period 7 atomic radius increases very slightly for </a:t>
                </a:r>
                <a:r>
                  <a:rPr lang="en-IN" sz="2200" b="1"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actinide contraction</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100" kern="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d-block elements from period 5 (4d) to period 6 (5d) atomic radius becomes same for the introduction of an additional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Now shielding of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5d</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a:t>
                </a:r>
                <a:r>
                  <a:rPr lang="en-IN"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called </a:t>
                </a:r>
                <a:r>
                  <a:rPr lang="en-IN" sz="2200" b="1"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Lanthanide contraction</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Ex. atomic radii of Zr (1.45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Hf (1.44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Ru (1.25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a:t>
                </a:r>
                <a:r>
                  <a:rPr lang="en-IN" sz="2200" dirty="0" err="1">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Os</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(1.26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40D205E-7A16-18BA-441E-90368A3ADEA1}"/>
                  </a:ext>
                </a:extLst>
              </p:cNvPr>
              <p:cNvSpPr txBox="1">
                <a:spLocks noRot="1" noChangeAspect="1" noMove="1" noResize="1" noEditPoints="1" noAdjustHandles="1" noChangeArrowheads="1" noChangeShapeType="1" noTextEdit="1"/>
              </p:cNvSpPr>
              <p:nvPr/>
            </p:nvSpPr>
            <p:spPr>
              <a:xfrm>
                <a:off x="457200" y="74195"/>
                <a:ext cx="8305800" cy="6771597"/>
              </a:xfrm>
              <a:prstGeom prst="rect">
                <a:avLst/>
              </a:prstGeom>
              <a:blipFill>
                <a:blip r:embed="rId2"/>
                <a:stretch>
                  <a:fillRect l="-807" t="-720" r="-1467"/>
                </a:stretch>
              </a:blipFill>
            </p:spPr>
            <p:txBody>
              <a:bodyPr/>
              <a:lstStyle/>
              <a:p>
                <a:r>
                  <a:rPr lang="en-IN">
                    <a:noFill/>
                  </a:rPr>
                  <a:t> </a:t>
                </a:r>
              </a:p>
            </p:txBody>
          </p:sp>
        </mc:Fallback>
      </mc:AlternateContent>
    </p:spTree>
    <p:extLst>
      <p:ext uri="{BB962C8B-B14F-4D97-AF65-F5344CB8AC3E}">
        <p14:creationId xmlns:p14="http://schemas.microsoft.com/office/powerpoint/2010/main" val="84061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BBA194-11DB-9194-2B9A-6ED149A44DE8}"/>
                  </a:ext>
                </a:extLst>
              </p:cNvPr>
              <p:cNvSpPr txBox="1"/>
              <p:nvPr/>
            </p:nvSpPr>
            <p:spPr>
              <a:xfrm>
                <a:off x="381000" y="152400"/>
                <a:ext cx="8305800" cy="6924973"/>
              </a:xfrm>
              <a:prstGeom prst="rect">
                <a:avLst/>
              </a:prstGeom>
              <a:noFill/>
            </p:spPr>
            <p:txBody>
              <a:bodyPr wrap="square">
                <a:spAutoFit/>
              </a:bodyPr>
              <a:lstStyle/>
              <a:p>
                <a:pPr algn="ctr"/>
                <a:r>
                  <a:rPr lang="en-US" sz="2700" b="1" i="0" dirty="0">
                    <a:solidFill>
                      <a:srgbClr val="C00000"/>
                    </a:solidFill>
                    <a:effectLst/>
                    <a:highlight>
                      <a:srgbClr val="FFFFFF"/>
                    </a:highlight>
                    <a:latin typeface="Open Sans" panose="020B0606030504020204" pitchFamily="34" charset="0"/>
                  </a:rPr>
                  <a:t>Oxidation States</a:t>
                </a:r>
              </a:p>
              <a:p>
                <a:pPr algn="ctr"/>
                <a:endParaRPr lang="en-US" sz="1200" b="1" i="0" dirty="0">
                  <a:solidFill>
                    <a:srgbClr val="C00000"/>
                  </a:solidFill>
                  <a:effectLst/>
                  <a:highlight>
                    <a:srgbClr val="FFFFFF"/>
                  </a:highlight>
                  <a:latin typeface="Open Sans" panose="020B0606030504020204" pitchFamily="34" charset="0"/>
                </a:endParaRPr>
              </a:p>
              <a:p>
                <a:pPr marL="457200" indent="-457200" algn="just">
                  <a:buAutoNum type="arabicPeriod"/>
                </a:pPr>
                <a:r>
                  <a:rPr lang="en-IN" sz="2700" b="1" i="0" dirty="0">
                    <a:effectLst/>
                    <a:highlight>
                      <a:srgbClr val="FFFFFF"/>
                    </a:highlight>
                    <a:latin typeface="Open Sans" panose="020B0606030504020204" pitchFamily="34" charset="0"/>
                  </a:rPr>
                  <a:t>+3 is the stable oxidation state of all lanthanides.</a:t>
                </a:r>
              </a:p>
              <a:p>
                <a:pPr algn="just"/>
                <a:endParaRPr lang="en-IN" sz="1200" b="1" i="0" dirty="0">
                  <a:effectLst/>
                  <a:highlight>
                    <a:srgbClr val="FFFFFF"/>
                  </a:highlight>
                  <a:latin typeface="Open Sans" panose="020B0606030504020204" pitchFamily="34" charset="0"/>
                </a:endParaRPr>
              </a:p>
              <a:p>
                <a:pPr algn="just"/>
                <a:r>
                  <a:rPr lang="en-IN" sz="2700" b="1" dirty="0">
                    <a:highlight>
                      <a:srgbClr val="FFFFFF"/>
                    </a:highlight>
                    <a:latin typeface="Open Sans" panose="020B0606030504020204" pitchFamily="34" charset="0"/>
                  </a:rPr>
                  <a:t>2. Some lanthanides unstable in +2 &amp; +4 O.S. They want to transfer into +3 OS. Ex</a:t>
                </a:r>
                <a:r>
                  <a:rPr lang="as-IN" sz="2700" b="1" i="0" dirty="0">
                    <a:effectLst/>
                    <a:highlight>
                      <a:srgbClr val="FFFFFF"/>
                    </a:highlight>
                    <a:latin typeface="Open Sans" panose="020B0606030504020204" pitchFamily="34" charset="0"/>
                  </a:rPr>
                  <a:t>- </a:t>
                </a:r>
                <a:endParaRPr lang="en-IN" sz="2700" b="1" i="0" dirty="0">
                  <a:effectLst/>
                  <a:highlight>
                    <a:srgbClr val="FFFFFF"/>
                  </a:highlight>
                  <a:latin typeface="Open Sans" panose="020B0606030504020204" pitchFamily="34" charset="0"/>
                </a:endParaRPr>
              </a:p>
              <a:p>
                <a:pPr marL="514350" indent="-514350" algn="just">
                  <a:buAutoNum type="romanLcParenBoth"/>
                </a:pPr>
                <a:r>
                  <a:rPr lang="en-US" sz="2700" b="1" i="0" dirty="0">
                    <a:effectLst/>
                    <a:highlight>
                      <a:srgbClr val="FFFFFF"/>
                    </a:highlight>
                    <a:latin typeface="Open Sans" panose="020B0606030504020204" pitchFamily="34" charset="0"/>
                  </a:rPr>
                  <a:t>Ce</a:t>
                </a:r>
                <a:r>
                  <a:rPr lang="en-US" sz="2700" b="1" i="0" baseline="30000" dirty="0">
                    <a:effectLst/>
                    <a:highlight>
                      <a:srgbClr val="FFFFFF"/>
                    </a:highlight>
                    <a:latin typeface="Open Sans" panose="020B0606030504020204" pitchFamily="34" charset="0"/>
                  </a:rPr>
                  <a:t>4+</a:t>
                </a:r>
                <a:r>
                  <a:rPr lang="en-US" sz="2700" b="1" i="0" dirty="0">
                    <a:effectLst/>
                    <a:highlight>
                      <a:srgbClr val="FFFFFF"/>
                    </a:highlight>
                    <a:latin typeface="Open Sans" panose="020B0606030504020204" pitchFamily="34" charset="0"/>
                  </a:rPr>
                  <a:t> + Fe</a:t>
                </a:r>
                <a:r>
                  <a:rPr lang="en-US" sz="2700" b="1" i="0" baseline="30000" dirty="0">
                    <a:effectLst/>
                    <a:highlight>
                      <a:srgbClr val="FFFFFF"/>
                    </a:highlight>
                    <a:latin typeface="Open Sans" panose="020B0606030504020204" pitchFamily="34" charset="0"/>
                  </a:rPr>
                  <a:t>2+</a:t>
                </a:r>
                <a:r>
                  <a:rPr lang="en-US" sz="2700" b="1" i="0" dirty="0">
                    <a:effectLst/>
                    <a:highlight>
                      <a:srgbClr val="FFFFFF"/>
                    </a:highlight>
                    <a:latin typeface="Open Sans" panose="020B0606030504020204" pitchFamily="34" charset="0"/>
                  </a:rPr>
                  <a:t> </a:t>
                </a:r>
                <a14:m>
                  <m:oMath xmlns:m="http://schemas.openxmlformats.org/officeDocument/2006/math">
                    <m:r>
                      <a:rPr lang="en-US" sz="2700" b="1" i="1" smtClean="0">
                        <a:effectLst/>
                        <a:highlight>
                          <a:srgbClr val="FFFFFF"/>
                        </a:highlight>
                        <a:latin typeface="Cambria Math" panose="02040503050406030204" pitchFamily="18" charset="0"/>
                        <a:ea typeface="Cambria Math" panose="02040503050406030204" pitchFamily="18" charset="0"/>
                      </a:rPr>
                      <m:t>→</m:t>
                    </m:r>
                  </m:oMath>
                </a14:m>
                <a:r>
                  <a:rPr lang="en-US" sz="2700" b="1" i="0" dirty="0">
                    <a:effectLst/>
                    <a:highlight>
                      <a:srgbClr val="FFFFFF"/>
                    </a:highlight>
                    <a:latin typeface="Open Sans" panose="020B0606030504020204" pitchFamily="34" charset="0"/>
                  </a:rPr>
                  <a:t> Ce³</a:t>
                </a:r>
                <a:r>
                  <a:rPr lang="en-US" sz="2700" b="1" i="0" baseline="30000" dirty="0">
                    <a:effectLst/>
                    <a:highlight>
                      <a:srgbClr val="FFFFFF"/>
                    </a:highlight>
                    <a:latin typeface="Open Sans" panose="020B0606030504020204" pitchFamily="34" charset="0"/>
                  </a:rPr>
                  <a:t>+ </a:t>
                </a:r>
                <a:r>
                  <a:rPr lang="en-US" sz="2700" b="1" i="0" dirty="0">
                    <a:effectLst/>
                    <a:highlight>
                      <a:srgbClr val="FFFFFF"/>
                    </a:highlight>
                    <a:latin typeface="Open Sans" panose="020B0606030504020204" pitchFamily="34" charset="0"/>
                  </a:rPr>
                  <a:t>+ Fe</a:t>
                </a:r>
                <a:r>
                  <a:rPr lang="en-US" sz="2700" b="1" i="0" baseline="30000" dirty="0">
                    <a:effectLst/>
                    <a:highlight>
                      <a:srgbClr val="FFFFFF"/>
                    </a:highlight>
                    <a:latin typeface="Open Sans" panose="020B0606030504020204" pitchFamily="34" charset="0"/>
                  </a:rPr>
                  <a:t>3+</a:t>
                </a:r>
                <a:r>
                  <a:rPr lang="en-US" sz="2700" b="1" i="0" dirty="0">
                    <a:effectLst/>
                    <a:highlight>
                      <a:srgbClr val="FFFFFF"/>
                    </a:highlight>
                    <a:latin typeface="Open Sans" panose="020B0606030504020204" pitchFamily="34" charset="0"/>
                  </a:rPr>
                  <a:t>; </a:t>
                </a:r>
              </a:p>
              <a:p>
                <a:pPr marL="514350" indent="-514350" algn="just">
                  <a:buAutoNum type="romanLcParenBoth"/>
                </a:pPr>
                <a:r>
                  <a:rPr lang="en-US" sz="2700" b="1" i="0" dirty="0">
                    <a:effectLst/>
                    <a:highlight>
                      <a:srgbClr val="FFFFFF"/>
                    </a:highlight>
                    <a:latin typeface="Open Sans" panose="020B0606030504020204" pitchFamily="34" charset="0"/>
                  </a:rPr>
                  <a:t>2 Sm²</a:t>
                </a:r>
                <a:r>
                  <a:rPr lang="en-US" sz="2700" b="1" i="0" baseline="30000" dirty="0">
                    <a:effectLst/>
                    <a:highlight>
                      <a:srgbClr val="FFFFFF"/>
                    </a:highlight>
                    <a:latin typeface="Open Sans" panose="020B0606030504020204" pitchFamily="34" charset="0"/>
                  </a:rPr>
                  <a:t>+ </a:t>
                </a:r>
                <a:r>
                  <a:rPr lang="en-US" sz="2700" b="1" i="0" dirty="0">
                    <a:effectLst/>
                    <a:highlight>
                      <a:srgbClr val="FFFFFF"/>
                    </a:highlight>
                    <a:latin typeface="Open Sans" panose="020B0606030504020204" pitchFamily="34" charset="0"/>
                  </a:rPr>
                  <a:t>+ 2H</a:t>
                </a:r>
                <a:r>
                  <a:rPr lang="en-US" sz="2700" b="1" i="0" baseline="-25000" dirty="0">
                    <a:effectLst/>
                    <a:highlight>
                      <a:srgbClr val="FFFFFF"/>
                    </a:highlight>
                    <a:latin typeface="Open Sans" panose="020B0606030504020204" pitchFamily="34" charset="0"/>
                  </a:rPr>
                  <a:t>2</a:t>
                </a:r>
                <a:r>
                  <a:rPr lang="en-US" sz="2700" b="1" i="0" dirty="0">
                    <a:effectLst/>
                    <a:highlight>
                      <a:srgbClr val="FFFFFF"/>
                    </a:highlight>
                    <a:latin typeface="Open Sans" panose="020B0606030504020204" pitchFamily="34" charset="0"/>
                  </a:rPr>
                  <a:t>O → 2 Sm</a:t>
                </a:r>
                <a:r>
                  <a:rPr lang="en-US" sz="2700" b="1" i="0" baseline="30000" dirty="0">
                    <a:effectLst/>
                    <a:highlight>
                      <a:srgbClr val="FFFFFF"/>
                    </a:highlight>
                    <a:latin typeface="Open Sans" panose="020B0606030504020204" pitchFamily="34" charset="0"/>
                  </a:rPr>
                  <a:t>3+</a:t>
                </a:r>
                <a:r>
                  <a:rPr lang="en-US" sz="2700" b="1" i="0" dirty="0">
                    <a:effectLst/>
                    <a:highlight>
                      <a:srgbClr val="FFFFFF"/>
                    </a:highlight>
                    <a:latin typeface="Open Sans" panose="020B0606030504020204" pitchFamily="34" charset="0"/>
                  </a:rPr>
                  <a:t> + H₂ + 2OH</a:t>
                </a:r>
                <a:r>
                  <a:rPr lang="en-US" sz="2700" b="1" i="0" baseline="30000" dirty="0">
                    <a:effectLst/>
                    <a:highlight>
                      <a:srgbClr val="FFFFFF"/>
                    </a:highlight>
                    <a:latin typeface="Open Sans" panose="020B0606030504020204" pitchFamily="34" charset="0"/>
                  </a:rPr>
                  <a:t>-</a:t>
                </a:r>
              </a:p>
              <a:p>
                <a:pPr marL="514350" indent="-514350" algn="just">
                  <a:buAutoNum type="romanLcParenBoth"/>
                </a:pPr>
                <a:r>
                  <a:rPr lang="en-IN" sz="2700" b="1" i="0" dirty="0">
                    <a:effectLst/>
                    <a:highlight>
                      <a:srgbClr val="FFFFFF"/>
                    </a:highlight>
                    <a:latin typeface="Open Sans" panose="020B0606030504020204" pitchFamily="34" charset="0"/>
                  </a:rPr>
                  <a:t> </a:t>
                </a:r>
                <a:r>
                  <a:rPr lang="as-IN" sz="2700" b="1" i="0" dirty="0">
                    <a:effectLst/>
                    <a:highlight>
                      <a:srgbClr val="FFFFFF"/>
                    </a:highlight>
                    <a:latin typeface="Open Sans" panose="020B0606030504020204" pitchFamily="34" charset="0"/>
                  </a:rPr>
                  <a:t>+2,+3</a:t>
                </a:r>
                <a:r>
                  <a:rPr lang="en-IN" sz="2700" b="1" i="0" dirty="0">
                    <a:effectLst/>
                    <a:highlight>
                      <a:srgbClr val="FFFFFF"/>
                    </a:highlight>
                    <a:latin typeface="Open Sans" panose="020B0606030504020204" pitchFamily="34" charset="0"/>
                  </a:rPr>
                  <a:t> &amp; </a:t>
                </a:r>
                <a:r>
                  <a:rPr lang="as-IN" sz="2700" b="1" i="0" dirty="0">
                    <a:effectLst/>
                    <a:highlight>
                      <a:srgbClr val="FFFFFF"/>
                    </a:highlight>
                    <a:latin typeface="Open Sans" panose="020B0606030504020204" pitchFamily="34" charset="0"/>
                  </a:rPr>
                  <a:t>+4 </a:t>
                </a:r>
                <a:r>
                  <a:rPr lang="en-IN" sz="2700" b="1" i="0" dirty="0">
                    <a:effectLst/>
                    <a:highlight>
                      <a:srgbClr val="FFFFFF"/>
                    </a:highlight>
                    <a:latin typeface="Open Sans" panose="020B0606030504020204" pitchFamily="34" charset="0"/>
                  </a:rPr>
                  <a:t>oxidation states are stable for some lanthanides. For ex.</a:t>
                </a:r>
              </a:p>
              <a:p>
                <a:pPr algn="just"/>
                <a:r>
                  <a:rPr lang="en-US" sz="2700" b="1" i="0" dirty="0">
                    <a:effectLst/>
                    <a:highlight>
                      <a:srgbClr val="FFFFFF"/>
                    </a:highlight>
                    <a:latin typeface="Open Sans" panose="020B0606030504020204" pitchFamily="34" charset="0"/>
                  </a:rPr>
                  <a:t>La</a:t>
                </a:r>
                <a:r>
                  <a:rPr lang="en-US" sz="2700" b="1" i="0" baseline="30000" dirty="0">
                    <a:effectLst/>
                    <a:highlight>
                      <a:srgbClr val="FFFFFF"/>
                    </a:highlight>
                    <a:latin typeface="Open Sans" panose="020B0606030504020204" pitchFamily="34" charset="0"/>
                  </a:rPr>
                  <a:t>+3</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0</a:t>
                </a:r>
                <a:r>
                  <a:rPr lang="en-US" sz="2700" b="1" dirty="0">
                    <a:highlight>
                      <a:srgbClr val="FFFFFF"/>
                    </a:highlight>
                    <a:latin typeface="Open Sans" panose="020B0606030504020204" pitchFamily="34" charset="0"/>
                  </a:rPr>
                  <a:t>;</a:t>
                </a:r>
                <a:r>
                  <a:rPr lang="en-US" sz="2700" b="1" i="0" dirty="0">
                    <a:effectLst/>
                    <a:highlight>
                      <a:srgbClr val="FFFFFF"/>
                    </a:highlight>
                    <a:latin typeface="Open Sans" panose="020B0606030504020204" pitchFamily="34" charset="0"/>
                  </a:rPr>
                  <a:t> Ce</a:t>
                </a:r>
                <a:r>
                  <a:rPr lang="en-US" sz="2700" b="1" i="0" baseline="30000" dirty="0">
                    <a:effectLst/>
                    <a:highlight>
                      <a:srgbClr val="FFFFFF"/>
                    </a:highlight>
                    <a:latin typeface="Open Sans" panose="020B0606030504020204" pitchFamily="34" charset="0"/>
                  </a:rPr>
                  <a:t>4+</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0</a:t>
                </a:r>
                <a:r>
                  <a:rPr lang="en-US" sz="2700" b="1" i="0" dirty="0">
                    <a:effectLst/>
                    <a:highlight>
                      <a:srgbClr val="FFFFFF"/>
                    </a:highlight>
                    <a:latin typeface="Open Sans" panose="020B0606030504020204" pitchFamily="34" charset="0"/>
                  </a:rPr>
                  <a:t>; Eu</a:t>
                </a:r>
                <a:r>
                  <a:rPr lang="en-US" sz="2700" b="1" i="0" baseline="30000" dirty="0">
                    <a:effectLst/>
                    <a:highlight>
                      <a:srgbClr val="FFFFFF"/>
                    </a:highlight>
                    <a:latin typeface="Open Sans" panose="020B0606030504020204" pitchFamily="34" charset="0"/>
                  </a:rPr>
                  <a:t>2+</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a:t>
                </a:r>
              </a:p>
              <a:p>
                <a:pPr algn="just"/>
                <a:r>
                  <a:rPr lang="en-US" sz="2700" b="1" i="0" dirty="0">
                    <a:effectLst/>
                    <a:highlight>
                      <a:srgbClr val="FFFFFF"/>
                    </a:highlight>
                    <a:latin typeface="Open Sans" panose="020B0606030504020204" pitchFamily="34" charset="0"/>
                  </a:rPr>
                  <a:t>Gd³</a:t>
                </a:r>
                <a:r>
                  <a:rPr lang="en-US" sz="2700" b="1" i="0" baseline="30000" dirty="0">
                    <a:effectLst/>
                    <a:highlight>
                      <a:srgbClr val="FFFFFF"/>
                    </a:highlight>
                    <a:latin typeface="Open Sans" panose="020B0606030504020204" pitchFamily="34" charset="0"/>
                  </a:rPr>
                  <a:t>+</a:t>
                </a:r>
                <a:r>
                  <a:rPr lang="en-US" sz="2700" b="1" i="0" dirty="0">
                    <a:effectLst/>
                    <a:highlight>
                      <a:srgbClr val="FFFFFF"/>
                    </a:highlight>
                    <a:latin typeface="Open Sans" panose="020B0606030504020204" pitchFamily="34" charset="0"/>
                  </a:rPr>
                  <a:t>=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Tb</a:t>
                </a:r>
                <a:r>
                  <a:rPr lang="en-US" sz="2700" b="1" i="0" baseline="30000" dirty="0">
                    <a:effectLst/>
                    <a:highlight>
                      <a:srgbClr val="FFFFFF"/>
                    </a:highlight>
                    <a:latin typeface="Open Sans" panose="020B0606030504020204" pitchFamily="34" charset="0"/>
                  </a:rPr>
                  <a:t>4+</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a:t>
                </a:r>
              </a:p>
              <a:p>
                <a:pPr algn="just"/>
                <a:r>
                  <a:rPr lang="en-US" sz="2700" b="1" i="0" dirty="0">
                    <a:effectLst/>
                    <a:highlight>
                      <a:srgbClr val="FFFFFF"/>
                    </a:highlight>
                    <a:latin typeface="Open Sans" panose="020B0606030504020204" pitchFamily="34" charset="0"/>
                  </a:rPr>
                  <a:t>Yb</a:t>
                </a:r>
                <a:r>
                  <a:rPr lang="en-US" sz="2700" b="1" i="0" baseline="30000" dirty="0">
                    <a:effectLst/>
                    <a:highlight>
                      <a:srgbClr val="FFFFFF"/>
                    </a:highlight>
                    <a:latin typeface="Open Sans" panose="020B0606030504020204" pitchFamily="34" charset="0"/>
                  </a:rPr>
                  <a:t>2+ </a:t>
                </a:r>
                <a:r>
                  <a:rPr lang="en-US" sz="2700" b="1" i="0" dirty="0">
                    <a:effectLst/>
                    <a:highlight>
                      <a:srgbClr val="FFFFFF"/>
                    </a:highlight>
                    <a:latin typeface="Open Sans" panose="020B0606030504020204" pitchFamily="34" charset="0"/>
                  </a:rPr>
                  <a:t>=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Lu</a:t>
                </a:r>
                <a:r>
                  <a:rPr lang="en-US" sz="2700" b="1" i="0" baseline="30000" dirty="0">
                    <a:effectLst/>
                    <a:highlight>
                      <a:srgbClr val="FFFFFF"/>
                    </a:highlight>
                    <a:latin typeface="Open Sans" panose="020B0606030504020204" pitchFamily="34" charset="0"/>
                  </a:rPr>
                  <a:t>+</a:t>
                </a:r>
                <a:r>
                  <a:rPr lang="en-US" sz="2700" b="1" i="0" dirty="0">
                    <a:effectLst/>
                    <a:highlight>
                      <a:srgbClr val="FFFFFF"/>
                    </a:highlight>
                    <a:latin typeface="Open Sans" panose="020B0606030504020204" pitchFamily="34" charset="0"/>
                  </a:rPr>
                  <a:t>³ = [Xe] 4f</a:t>
                </a:r>
                <a:r>
                  <a:rPr lang="en-US" sz="2700" b="1" i="0" baseline="30000" dirty="0">
                    <a:effectLst/>
                    <a:highlight>
                      <a:srgbClr val="FFFFFF"/>
                    </a:highlight>
                    <a:latin typeface="Open Sans" panose="020B0606030504020204" pitchFamily="34" charset="0"/>
                  </a:rPr>
                  <a:t>14</a:t>
                </a:r>
                <a:r>
                  <a:rPr lang="en-US" sz="2700" b="1" i="0" dirty="0">
                    <a:effectLst/>
                    <a:highlight>
                      <a:srgbClr val="FFFFFF"/>
                    </a:highlight>
                    <a:latin typeface="Open Sans" panose="020B0606030504020204" pitchFamily="34" charset="0"/>
                  </a:rPr>
                  <a:t> ; </a:t>
                </a:r>
                <a:endParaRPr lang="en-US" sz="2700" b="1" i="0" baseline="30000" dirty="0">
                  <a:effectLst/>
                  <a:highlight>
                    <a:srgbClr val="FFFFFF"/>
                  </a:highlight>
                  <a:latin typeface="Open Sans" panose="020B0606030504020204" pitchFamily="34" charset="0"/>
                </a:endParaRPr>
              </a:p>
              <a:p>
                <a:pPr algn="just"/>
                <a:r>
                  <a:rPr lang="en-IN" sz="2700" b="1" dirty="0">
                    <a:highlight>
                      <a:srgbClr val="FFFFFF"/>
                    </a:highlight>
                    <a:latin typeface="Open Sans" panose="020B0606030504020204" pitchFamily="34" charset="0"/>
                  </a:rPr>
                  <a:t>Empty, half filled &amp; full filled orbitals are more stable because exchange energy of them are maximum.</a:t>
                </a:r>
              </a:p>
            </p:txBody>
          </p:sp>
        </mc:Choice>
        <mc:Fallback xmlns="">
          <p:sp>
            <p:nvSpPr>
              <p:cNvPr id="3" name="TextBox 2">
                <a:extLst>
                  <a:ext uri="{FF2B5EF4-FFF2-40B4-BE49-F238E27FC236}">
                    <a16:creationId xmlns:a16="http://schemas.microsoft.com/office/drawing/2014/main" id="{16BBA194-11DB-9194-2B9A-6ED149A44DE8}"/>
                  </a:ext>
                </a:extLst>
              </p:cNvPr>
              <p:cNvSpPr txBox="1">
                <a:spLocks noRot="1" noChangeAspect="1" noMove="1" noResize="1" noEditPoints="1" noAdjustHandles="1" noChangeArrowheads="1" noChangeShapeType="1" noTextEdit="1"/>
              </p:cNvSpPr>
              <p:nvPr/>
            </p:nvSpPr>
            <p:spPr>
              <a:xfrm>
                <a:off x="381000" y="152400"/>
                <a:ext cx="8305800" cy="6924973"/>
              </a:xfrm>
              <a:prstGeom prst="rect">
                <a:avLst/>
              </a:prstGeom>
              <a:blipFill>
                <a:blip r:embed="rId2"/>
                <a:stretch>
                  <a:fillRect l="-1762" t="-880" r="-2496"/>
                </a:stretch>
              </a:blipFill>
            </p:spPr>
            <p:txBody>
              <a:bodyPr/>
              <a:lstStyle/>
              <a:p>
                <a:r>
                  <a:rPr lang="en-IN">
                    <a:noFill/>
                  </a:rPr>
                  <a:t> </a:t>
                </a:r>
              </a:p>
            </p:txBody>
          </p:sp>
        </mc:Fallback>
      </mc:AlternateContent>
    </p:spTree>
    <p:extLst>
      <p:ext uri="{BB962C8B-B14F-4D97-AF65-F5344CB8AC3E}">
        <p14:creationId xmlns:p14="http://schemas.microsoft.com/office/powerpoint/2010/main" val="310541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BA194-11DB-9194-2B9A-6ED149A44DE8}"/>
              </a:ext>
            </a:extLst>
          </p:cNvPr>
          <p:cNvSpPr txBox="1"/>
          <p:nvPr/>
        </p:nvSpPr>
        <p:spPr>
          <a:xfrm>
            <a:off x="381000" y="152400"/>
            <a:ext cx="8305800" cy="5262979"/>
          </a:xfrm>
          <a:prstGeom prst="rect">
            <a:avLst/>
          </a:prstGeom>
          <a:noFill/>
        </p:spPr>
        <p:txBody>
          <a:bodyPr wrap="square">
            <a:spAutoFit/>
          </a:bodyPr>
          <a:lstStyle/>
          <a:p>
            <a:pPr algn="ctr"/>
            <a:r>
              <a:rPr lang="en-US" sz="2400" b="1" i="0" dirty="0">
                <a:solidFill>
                  <a:srgbClr val="C00000"/>
                </a:solidFill>
                <a:effectLst/>
                <a:highlight>
                  <a:srgbClr val="FFFFFF"/>
                </a:highlight>
                <a:latin typeface="Open Sans" panose="020B0606030504020204" pitchFamily="34" charset="0"/>
              </a:rPr>
              <a:t>Oxidation States</a:t>
            </a:r>
            <a:endParaRPr lang="en-IN" sz="2400" b="1" i="0" dirty="0">
              <a:effectLst/>
              <a:highlight>
                <a:srgbClr val="FFFFFF"/>
              </a:highlight>
              <a:latin typeface="Open Sans" panose="020B0606030504020204" pitchFamily="34" charset="0"/>
            </a:endParaRPr>
          </a:p>
          <a:p>
            <a:pPr algn="just"/>
            <a:r>
              <a:rPr lang="en-IN" sz="2400" b="1" dirty="0">
                <a:highlight>
                  <a:srgbClr val="FFFFFF"/>
                </a:highlight>
                <a:latin typeface="Open Sans" panose="020B0606030504020204" pitchFamily="34" charset="0"/>
              </a:rPr>
              <a:t>3. For some lanthanides +2, +3 and +4 O.S. are stable though they are not empty pr half filled or full filled. For ex. </a:t>
            </a:r>
            <a:r>
              <a:rPr lang="en-US" sz="2400" b="1" i="0" dirty="0">
                <a:effectLst/>
                <a:highlight>
                  <a:srgbClr val="FFFFFF"/>
                </a:highlight>
                <a:latin typeface="Open Sans" panose="020B0606030504020204" pitchFamily="34" charset="0"/>
              </a:rPr>
              <a:t>Ce</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1</a:t>
            </a:r>
            <a:r>
              <a:rPr lang="en-US" sz="2400" b="1" i="0" dirty="0">
                <a:effectLst/>
                <a:highlight>
                  <a:srgbClr val="FFFFFF"/>
                </a:highlight>
                <a:latin typeface="Open Sans" panose="020B0606030504020204" pitchFamily="34" charset="0"/>
              </a:rPr>
              <a:t>; Pr</a:t>
            </a:r>
            <a:r>
              <a:rPr lang="en-US" sz="2400" b="1" i="0" baseline="30000" dirty="0">
                <a:effectLst/>
                <a:highlight>
                  <a:srgbClr val="FFFFFF"/>
                </a:highlight>
                <a:latin typeface="Open Sans" panose="020B0606030504020204" pitchFamily="34" charset="0"/>
              </a:rPr>
              <a:t>4+</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1 </a:t>
            </a:r>
            <a:r>
              <a:rPr lang="en-US" sz="2400" b="1" baseline="30000" dirty="0">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a:t>
            </a:r>
          </a:p>
          <a:p>
            <a:pPr algn="just"/>
            <a:r>
              <a:rPr lang="en-US" sz="2400" b="1" i="0" dirty="0">
                <a:effectLst/>
                <a:highlight>
                  <a:srgbClr val="FFFFFF"/>
                </a:highlight>
                <a:latin typeface="Open Sans" panose="020B0606030504020204" pitchFamily="34" charset="0"/>
              </a:rPr>
              <a:t>Ce</a:t>
            </a:r>
            <a:r>
              <a:rPr lang="en-US" sz="2400" b="1" baseline="30000" dirty="0">
                <a:highlight>
                  <a:srgbClr val="FFFFFF"/>
                </a:highlight>
                <a:latin typeface="Open Sans" panose="020B0606030504020204" pitchFamily="34" charset="0"/>
              </a:rPr>
              <a:t>2</a:t>
            </a:r>
            <a:r>
              <a:rPr lang="en-US" sz="2400" b="1" i="0" baseline="30000" dirty="0">
                <a:effectLst/>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 [Xe] 4f</a:t>
            </a:r>
            <a:r>
              <a:rPr lang="en-US" sz="2400" b="1" baseline="30000" dirty="0">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 Pr</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2</a:t>
            </a:r>
            <a:r>
              <a:rPr lang="en-US" sz="2400" b="1" dirty="0">
                <a:highlight>
                  <a:srgbClr val="FFFFFF"/>
                </a:highlight>
                <a:latin typeface="Open Sans" panose="020B0606030504020204" pitchFamily="34" charset="0"/>
              </a:rPr>
              <a:t>; </a:t>
            </a:r>
            <a:r>
              <a:rPr lang="en-US" sz="2400" b="1" baseline="30000" dirty="0">
                <a:highlight>
                  <a:srgbClr val="FFFFFF"/>
                </a:highlight>
                <a:latin typeface="Open Sans" panose="020B0606030504020204" pitchFamily="34" charset="0"/>
              </a:rPr>
              <a:t> </a:t>
            </a:r>
            <a:r>
              <a:rPr lang="en-US" sz="2400" b="1" i="0" dirty="0">
                <a:effectLst/>
                <a:highlight>
                  <a:srgbClr val="FFFFFF"/>
                </a:highlight>
                <a:latin typeface="Open Sans" panose="020B0606030504020204" pitchFamily="34" charset="0"/>
              </a:rPr>
              <a:t> </a:t>
            </a:r>
          </a:p>
          <a:p>
            <a:pPr algn="just"/>
            <a:r>
              <a:rPr lang="en-US" sz="2400" b="1" i="0" dirty="0">
                <a:effectLst/>
                <a:highlight>
                  <a:srgbClr val="FFFFFF"/>
                </a:highlight>
                <a:latin typeface="Open Sans" panose="020B0606030504020204" pitchFamily="34" charset="0"/>
              </a:rPr>
              <a:t>Nd</a:t>
            </a:r>
            <a:r>
              <a:rPr lang="en-US" sz="2400" b="1" baseline="30000" dirty="0">
                <a:highlight>
                  <a:srgbClr val="FFFFFF"/>
                </a:highlight>
                <a:latin typeface="Open Sans" panose="020B0606030504020204" pitchFamily="34" charset="0"/>
              </a:rPr>
              <a:t>4+</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Sm²</a:t>
            </a:r>
            <a:r>
              <a:rPr lang="en-US" sz="2400" b="1" i="0" baseline="30000" dirty="0">
                <a:effectLst/>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6</a:t>
            </a:r>
            <a:r>
              <a:rPr lang="en-US" sz="2400" b="1" i="0" dirty="0">
                <a:effectLst/>
                <a:highlight>
                  <a:srgbClr val="FFFFFF"/>
                </a:highlight>
                <a:latin typeface="Open Sans" panose="020B0606030504020204" pitchFamily="34" charset="0"/>
              </a:rPr>
              <a:t> </a:t>
            </a:r>
          </a:p>
          <a:p>
            <a:pPr algn="just"/>
            <a:r>
              <a:rPr lang="en-US" sz="2400" b="1" i="0" dirty="0">
                <a:effectLst/>
                <a:highlight>
                  <a:srgbClr val="FFFFFF"/>
                </a:highlight>
                <a:latin typeface="Open Sans" panose="020B0606030504020204" pitchFamily="34" charset="0"/>
              </a:rPr>
              <a:t>Dy</a:t>
            </a:r>
            <a:r>
              <a:rPr lang="en-US" sz="2400" b="1" i="0" baseline="30000" dirty="0">
                <a:effectLst/>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 [Xe]4f</a:t>
            </a:r>
            <a:r>
              <a:rPr lang="en-US" sz="2400" b="1" i="0" baseline="30000" dirty="0">
                <a:effectLst/>
                <a:highlight>
                  <a:srgbClr val="FFFFFF"/>
                </a:highlight>
                <a:latin typeface="Open Sans" panose="020B0606030504020204" pitchFamily="34" charset="0"/>
              </a:rPr>
              <a:t>10</a:t>
            </a:r>
            <a:r>
              <a:rPr lang="en-US" sz="2400" b="1" i="0" dirty="0">
                <a:effectLst/>
                <a:highlight>
                  <a:srgbClr val="FFFFFF"/>
                </a:highlight>
                <a:latin typeface="Open Sans" panose="020B0606030504020204" pitchFamily="34" charset="0"/>
              </a:rPr>
              <a:t>; Tm²</a:t>
            </a:r>
            <a:r>
              <a:rPr lang="en-US" sz="2400" b="1" i="0" baseline="30000" dirty="0">
                <a:effectLst/>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[Xe] 4f</a:t>
            </a:r>
            <a:r>
              <a:rPr lang="en-US" sz="2400" b="1" i="0" baseline="30000" dirty="0">
                <a:effectLst/>
                <a:highlight>
                  <a:srgbClr val="FFFFFF"/>
                </a:highlight>
                <a:latin typeface="Open Sans" panose="020B0606030504020204" pitchFamily="34" charset="0"/>
              </a:rPr>
              <a:t>13</a:t>
            </a:r>
          </a:p>
          <a:p>
            <a:pPr algn="just"/>
            <a:r>
              <a:rPr lang="en-US" sz="2400" b="1" dirty="0">
                <a:highlight>
                  <a:srgbClr val="FFFFFF"/>
                </a:highlight>
                <a:latin typeface="Open Sans" panose="020B0606030504020204" pitchFamily="34" charset="0"/>
              </a:rPr>
              <a:t>The stability of these ions can be explained by </a:t>
            </a:r>
            <a:r>
              <a:rPr lang="en-US" sz="2400" b="1" i="0" dirty="0">
                <a:effectLst/>
                <a:highlight>
                  <a:srgbClr val="FFFFFF"/>
                </a:highlight>
                <a:latin typeface="Open Sans" panose="020B0606030504020204" pitchFamily="34" charset="0"/>
              </a:rPr>
              <a:t>kinetic &amp;</a:t>
            </a:r>
            <a:r>
              <a:rPr lang="as-IN" sz="2400" b="1" i="0" dirty="0">
                <a:effectLst/>
                <a:highlight>
                  <a:srgbClr val="FFFFFF"/>
                </a:highlight>
                <a:latin typeface="Open Sans" panose="020B0606030504020204" pitchFamily="34" charset="0"/>
              </a:rPr>
              <a:t> </a:t>
            </a:r>
            <a:r>
              <a:rPr lang="en-US" sz="2400" b="1" i="0" dirty="0">
                <a:effectLst/>
                <a:highlight>
                  <a:srgbClr val="FFFFFF"/>
                </a:highlight>
                <a:latin typeface="Open Sans" panose="020B0606030504020204" pitchFamily="34" charset="0"/>
              </a:rPr>
              <a:t>Thermodynamic factors.</a:t>
            </a:r>
          </a:p>
          <a:p>
            <a:pPr algn="just"/>
            <a:endParaRPr lang="en-IN" sz="2400" b="1" i="0" dirty="0">
              <a:effectLst/>
              <a:highlight>
                <a:srgbClr val="FFFFFF"/>
              </a:highlight>
              <a:latin typeface="Open Sans" panose="020B0606030504020204" pitchFamily="34" charset="0"/>
            </a:endParaRPr>
          </a:p>
          <a:p>
            <a:pPr marL="457200" indent="-457200" algn="just">
              <a:buAutoNum type="arabicPeriod" startAt="4"/>
            </a:pPr>
            <a:r>
              <a:rPr lang="en-IN" sz="2400" b="1" dirty="0">
                <a:highlight>
                  <a:srgbClr val="FFFFFF"/>
                </a:highlight>
                <a:latin typeface="Open Sans" panose="020B0606030504020204" pitchFamily="34" charset="0"/>
              </a:rPr>
              <a:t>O</a:t>
            </a:r>
            <a:r>
              <a:rPr lang="en-IN" sz="2400" b="1" i="0" dirty="0">
                <a:effectLst/>
                <a:highlight>
                  <a:srgbClr val="FFFFFF"/>
                </a:highlight>
                <a:latin typeface="Open Sans" panose="020B0606030504020204" pitchFamily="34" charset="0"/>
              </a:rPr>
              <a:t>xide compounds of </a:t>
            </a:r>
            <a:r>
              <a:rPr lang="as-IN" sz="2400" b="1" i="0" dirty="0">
                <a:effectLst/>
                <a:highlight>
                  <a:srgbClr val="FFFFFF"/>
                </a:highlight>
                <a:latin typeface="Open Sans" panose="020B0606030504020204" pitchFamily="34" charset="0"/>
              </a:rPr>
              <a:t>প্র্যাসিওডিমিয়াম (</a:t>
            </a:r>
            <a:r>
              <a:rPr lang="en-US" sz="2400" b="1" i="0" dirty="0" err="1">
                <a:effectLst/>
                <a:highlight>
                  <a:srgbClr val="FFFFFF"/>
                </a:highlight>
                <a:latin typeface="Open Sans" panose="020B0606030504020204" pitchFamily="34" charset="0"/>
              </a:rPr>
              <a:t>Pr</a:t>
            </a:r>
            <a:r>
              <a:rPr lang="en-US" sz="2400" b="1" i="0" dirty="0">
                <a:effectLst/>
                <a:highlight>
                  <a:srgbClr val="FFFFFF"/>
                </a:highlight>
                <a:latin typeface="Open Sans" panose="020B0606030504020204" pitchFamily="34" charset="0"/>
              </a:rPr>
              <a:t>), </a:t>
            </a:r>
            <a:r>
              <a:rPr lang="as-IN" sz="2400" b="1" i="0" dirty="0">
                <a:effectLst/>
                <a:highlight>
                  <a:srgbClr val="FFFFFF"/>
                </a:highlight>
                <a:latin typeface="Open Sans" panose="020B0606030504020204" pitchFamily="34" charset="0"/>
              </a:rPr>
              <a:t>নিওডিমিয়াম (</a:t>
            </a:r>
            <a:r>
              <a:rPr lang="en-US" sz="2400" b="1" i="0" dirty="0">
                <a:effectLst/>
                <a:highlight>
                  <a:srgbClr val="FFFFFF"/>
                </a:highlight>
                <a:latin typeface="Open Sans" panose="020B0606030504020204" pitchFamily="34" charset="0"/>
              </a:rPr>
              <a:t>Nd), </a:t>
            </a:r>
            <a:r>
              <a:rPr lang="as-IN" sz="2400" b="1" i="0" dirty="0">
                <a:effectLst/>
                <a:highlight>
                  <a:srgbClr val="FFFFFF"/>
                </a:highlight>
                <a:latin typeface="Open Sans" panose="020B0606030504020204" pitchFamily="34" charset="0"/>
              </a:rPr>
              <a:t>টারবিয়াম (</a:t>
            </a:r>
            <a:r>
              <a:rPr lang="en-US" sz="2400" b="1" dirty="0">
                <a:highlight>
                  <a:srgbClr val="FFFFFF"/>
                </a:highlight>
                <a:latin typeface="Open Sans" panose="020B0606030504020204" pitchFamily="34" charset="0"/>
              </a:rPr>
              <a:t>T</a:t>
            </a:r>
            <a:r>
              <a:rPr lang="en-US" sz="2400" b="1" i="0" dirty="0">
                <a:effectLst/>
                <a:highlight>
                  <a:srgbClr val="FFFFFF"/>
                </a:highlight>
                <a:latin typeface="Open Sans" panose="020B0606030504020204" pitchFamily="34" charset="0"/>
              </a:rPr>
              <a:t>b), </a:t>
            </a:r>
            <a:r>
              <a:rPr lang="as-IN" sz="2400" b="1" i="0" dirty="0">
                <a:effectLst/>
                <a:highlight>
                  <a:srgbClr val="FFFFFF"/>
                </a:highlight>
                <a:latin typeface="Open Sans" panose="020B0606030504020204" pitchFamily="34" charset="0"/>
              </a:rPr>
              <a:t>ডিসপ্রোসিয়াম (</a:t>
            </a:r>
            <a:r>
              <a:rPr lang="en-US" sz="2400" b="1" i="0" dirty="0">
                <a:effectLst/>
                <a:highlight>
                  <a:srgbClr val="FFFFFF"/>
                </a:highlight>
                <a:latin typeface="Open Sans" panose="020B0606030504020204" pitchFamily="34" charset="0"/>
              </a:rPr>
              <a:t>Dy) shows +4 O.S.</a:t>
            </a:r>
          </a:p>
          <a:p>
            <a:pPr algn="just"/>
            <a:endParaRPr lang="en-US" sz="2400" b="1" i="0" dirty="0">
              <a:effectLst/>
              <a:highlight>
                <a:srgbClr val="FFFFFF"/>
              </a:highlight>
              <a:latin typeface="Open Sans" panose="020B0606030504020204" pitchFamily="34" charset="0"/>
            </a:endParaRPr>
          </a:p>
        </p:txBody>
      </p:sp>
      <p:graphicFrame>
        <p:nvGraphicFramePr>
          <p:cNvPr id="2" name="Table 1">
            <a:extLst>
              <a:ext uri="{FF2B5EF4-FFF2-40B4-BE49-F238E27FC236}">
                <a16:creationId xmlns:a16="http://schemas.microsoft.com/office/drawing/2014/main" id="{EA293DDC-2127-609E-32E9-29A6FD654714}"/>
              </a:ext>
            </a:extLst>
          </p:cNvPr>
          <p:cNvGraphicFramePr>
            <a:graphicFrameLocks noGrp="1"/>
          </p:cNvGraphicFramePr>
          <p:nvPr>
            <p:extLst>
              <p:ext uri="{D42A27DB-BD31-4B8C-83A1-F6EECF244321}">
                <p14:modId xmlns:p14="http://schemas.microsoft.com/office/powerpoint/2010/main" val="455802722"/>
              </p:ext>
            </p:extLst>
          </p:nvPr>
        </p:nvGraphicFramePr>
        <p:xfrm>
          <a:off x="685784" y="5105400"/>
          <a:ext cx="7924816" cy="1579880"/>
        </p:xfrm>
        <a:graphic>
          <a:graphicData uri="http://schemas.openxmlformats.org/drawingml/2006/table">
            <a:tbl>
              <a:tblPr firstRow="1" bandRow="1">
                <a:tableStyleId>{5C22544A-7EE6-4342-B048-85BDC9FD1C3A}</a:tableStyleId>
              </a:tblPr>
              <a:tblGrid>
                <a:gridCol w="495301">
                  <a:extLst>
                    <a:ext uri="{9D8B030D-6E8A-4147-A177-3AD203B41FA5}">
                      <a16:colId xmlns:a16="http://schemas.microsoft.com/office/drawing/2014/main" val="2872407714"/>
                    </a:ext>
                  </a:extLst>
                </a:gridCol>
                <a:gridCol w="495301">
                  <a:extLst>
                    <a:ext uri="{9D8B030D-6E8A-4147-A177-3AD203B41FA5}">
                      <a16:colId xmlns:a16="http://schemas.microsoft.com/office/drawing/2014/main" val="55801735"/>
                    </a:ext>
                  </a:extLst>
                </a:gridCol>
                <a:gridCol w="495301">
                  <a:extLst>
                    <a:ext uri="{9D8B030D-6E8A-4147-A177-3AD203B41FA5}">
                      <a16:colId xmlns:a16="http://schemas.microsoft.com/office/drawing/2014/main" val="3188540473"/>
                    </a:ext>
                  </a:extLst>
                </a:gridCol>
                <a:gridCol w="495301">
                  <a:extLst>
                    <a:ext uri="{9D8B030D-6E8A-4147-A177-3AD203B41FA5}">
                      <a16:colId xmlns:a16="http://schemas.microsoft.com/office/drawing/2014/main" val="2158200369"/>
                    </a:ext>
                  </a:extLst>
                </a:gridCol>
                <a:gridCol w="495301">
                  <a:extLst>
                    <a:ext uri="{9D8B030D-6E8A-4147-A177-3AD203B41FA5}">
                      <a16:colId xmlns:a16="http://schemas.microsoft.com/office/drawing/2014/main" val="1655242953"/>
                    </a:ext>
                  </a:extLst>
                </a:gridCol>
                <a:gridCol w="495301">
                  <a:extLst>
                    <a:ext uri="{9D8B030D-6E8A-4147-A177-3AD203B41FA5}">
                      <a16:colId xmlns:a16="http://schemas.microsoft.com/office/drawing/2014/main" val="3426704938"/>
                    </a:ext>
                  </a:extLst>
                </a:gridCol>
                <a:gridCol w="495301">
                  <a:extLst>
                    <a:ext uri="{9D8B030D-6E8A-4147-A177-3AD203B41FA5}">
                      <a16:colId xmlns:a16="http://schemas.microsoft.com/office/drawing/2014/main" val="1054527018"/>
                    </a:ext>
                  </a:extLst>
                </a:gridCol>
                <a:gridCol w="495301">
                  <a:extLst>
                    <a:ext uri="{9D8B030D-6E8A-4147-A177-3AD203B41FA5}">
                      <a16:colId xmlns:a16="http://schemas.microsoft.com/office/drawing/2014/main" val="1945410936"/>
                    </a:ext>
                  </a:extLst>
                </a:gridCol>
                <a:gridCol w="495301">
                  <a:extLst>
                    <a:ext uri="{9D8B030D-6E8A-4147-A177-3AD203B41FA5}">
                      <a16:colId xmlns:a16="http://schemas.microsoft.com/office/drawing/2014/main" val="3098303853"/>
                    </a:ext>
                  </a:extLst>
                </a:gridCol>
                <a:gridCol w="495301">
                  <a:extLst>
                    <a:ext uri="{9D8B030D-6E8A-4147-A177-3AD203B41FA5}">
                      <a16:colId xmlns:a16="http://schemas.microsoft.com/office/drawing/2014/main" val="2153335968"/>
                    </a:ext>
                  </a:extLst>
                </a:gridCol>
                <a:gridCol w="495301">
                  <a:extLst>
                    <a:ext uri="{9D8B030D-6E8A-4147-A177-3AD203B41FA5}">
                      <a16:colId xmlns:a16="http://schemas.microsoft.com/office/drawing/2014/main" val="398406467"/>
                    </a:ext>
                  </a:extLst>
                </a:gridCol>
                <a:gridCol w="495301">
                  <a:extLst>
                    <a:ext uri="{9D8B030D-6E8A-4147-A177-3AD203B41FA5}">
                      <a16:colId xmlns:a16="http://schemas.microsoft.com/office/drawing/2014/main" val="3809929993"/>
                    </a:ext>
                  </a:extLst>
                </a:gridCol>
                <a:gridCol w="495301">
                  <a:extLst>
                    <a:ext uri="{9D8B030D-6E8A-4147-A177-3AD203B41FA5}">
                      <a16:colId xmlns:a16="http://schemas.microsoft.com/office/drawing/2014/main" val="2745443860"/>
                    </a:ext>
                  </a:extLst>
                </a:gridCol>
                <a:gridCol w="495301">
                  <a:extLst>
                    <a:ext uri="{9D8B030D-6E8A-4147-A177-3AD203B41FA5}">
                      <a16:colId xmlns:a16="http://schemas.microsoft.com/office/drawing/2014/main" val="3773311973"/>
                    </a:ext>
                  </a:extLst>
                </a:gridCol>
                <a:gridCol w="495301">
                  <a:extLst>
                    <a:ext uri="{9D8B030D-6E8A-4147-A177-3AD203B41FA5}">
                      <a16:colId xmlns:a16="http://schemas.microsoft.com/office/drawing/2014/main" val="2152538386"/>
                    </a:ext>
                  </a:extLst>
                </a:gridCol>
                <a:gridCol w="495301">
                  <a:extLst>
                    <a:ext uri="{9D8B030D-6E8A-4147-A177-3AD203B41FA5}">
                      <a16:colId xmlns:a16="http://schemas.microsoft.com/office/drawing/2014/main" val="1654754024"/>
                    </a:ext>
                  </a:extLst>
                </a:gridCol>
              </a:tblGrid>
              <a:tr h="789940">
                <a:tc>
                  <a:txBody>
                    <a:bodyPr/>
                    <a:lstStyle/>
                    <a:p>
                      <a:endParaRPr lang="en-IN" dirty="0"/>
                    </a:p>
                  </a:txBody>
                  <a:tcPr/>
                </a:tc>
                <a:tc>
                  <a:txBody>
                    <a:bodyPr/>
                    <a:lstStyle/>
                    <a:p>
                      <a:r>
                        <a:rPr lang="en-IN" dirty="0"/>
                        <a:t>La</a:t>
                      </a:r>
                    </a:p>
                  </a:txBody>
                  <a:tcPr/>
                </a:tc>
                <a:tc>
                  <a:txBody>
                    <a:bodyPr/>
                    <a:lstStyle/>
                    <a:p>
                      <a:r>
                        <a:rPr lang="en-IN" dirty="0"/>
                        <a:t>Ce</a:t>
                      </a:r>
                    </a:p>
                  </a:txBody>
                  <a:tcPr/>
                </a:tc>
                <a:tc>
                  <a:txBody>
                    <a:bodyPr/>
                    <a:lstStyle/>
                    <a:p>
                      <a:r>
                        <a:rPr lang="en-IN" dirty="0" err="1"/>
                        <a:t>Pr</a:t>
                      </a:r>
                      <a:endParaRPr lang="en-IN" dirty="0"/>
                    </a:p>
                  </a:txBody>
                  <a:tcPr/>
                </a:tc>
                <a:tc>
                  <a:txBody>
                    <a:bodyPr/>
                    <a:lstStyle/>
                    <a:p>
                      <a:r>
                        <a:rPr lang="en-IN" dirty="0"/>
                        <a:t>Nd</a:t>
                      </a:r>
                    </a:p>
                  </a:txBody>
                  <a:tcPr/>
                </a:tc>
                <a:tc>
                  <a:txBody>
                    <a:bodyPr/>
                    <a:lstStyle/>
                    <a:p>
                      <a:r>
                        <a:rPr lang="en-IN" dirty="0"/>
                        <a:t>Pm</a:t>
                      </a:r>
                    </a:p>
                  </a:txBody>
                  <a:tcPr/>
                </a:tc>
                <a:tc>
                  <a:txBody>
                    <a:bodyPr/>
                    <a:lstStyle/>
                    <a:p>
                      <a:r>
                        <a:rPr lang="en-IN" dirty="0" err="1"/>
                        <a:t>Sm</a:t>
                      </a:r>
                      <a:endParaRPr lang="en-IN" dirty="0"/>
                    </a:p>
                  </a:txBody>
                  <a:tcPr/>
                </a:tc>
                <a:tc>
                  <a:txBody>
                    <a:bodyPr/>
                    <a:lstStyle/>
                    <a:p>
                      <a:r>
                        <a:rPr lang="en-IN" dirty="0"/>
                        <a:t>Eu</a:t>
                      </a:r>
                    </a:p>
                  </a:txBody>
                  <a:tcPr/>
                </a:tc>
                <a:tc>
                  <a:txBody>
                    <a:bodyPr/>
                    <a:lstStyle/>
                    <a:p>
                      <a:r>
                        <a:rPr lang="en-IN" dirty="0"/>
                        <a:t>Gd</a:t>
                      </a:r>
                    </a:p>
                  </a:txBody>
                  <a:tcPr/>
                </a:tc>
                <a:tc>
                  <a:txBody>
                    <a:bodyPr/>
                    <a:lstStyle/>
                    <a:p>
                      <a:r>
                        <a:rPr lang="en-IN" dirty="0"/>
                        <a:t>Tb</a:t>
                      </a:r>
                    </a:p>
                  </a:txBody>
                  <a:tcPr/>
                </a:tc>
                <a:tc>
                  <a:txBody>
                    <a:bodyPr/>
                    <a:lstStyle/>
                    <a:p>
                      <a:r>
                        <a:rPr lang="en-IN" dirty="0"/>
                        <a:t>Dy</a:t>
                      </a:r>
                    </a:p>
                  </a:txBody>
                  <a:tcPr/>
                </a:tc>
                <a:tc>
                  <a:txBody>
                    <a:bodyPr/>
                    <a:lstStyle/>
                    <a:p>
                      <a:r>
                        <a:rPr lang="en-IN" dirty="0"/>
                        <a:t>Ho</a:t>
                      </a:r>
                    </a:p>
                  </a:txBody>
                  <a:tcPr/>
                </a:tc>
                <a:tc>
                  <a:txBody>
                    <a:bodyPr/>
                    <a:lstStyle/>
                    <a:p>
                      <a:r>
                        <a:rPr lang="en-IN" dirty="0"/>
                        <a:t>Er</a:t>
                      </a:r>
                    </a:p>
                  </a:txBody>
                  <a:tcPr/>
                </a:tc>
                <a:tc>
                  <a:txBody>
                    <a:bodyPr/>
                    <a:lstStyle/>
                    <a:p>
                      <a:r>
                        <a:rPr lang="en-IN" dirty="0"/>
                        <a:t>Tm</a:t>
                      </a:r>
                    </a:p>
                  </a:txBody>
                  <a:tcPr/>
                </a:tc>
                <a:tc>
                  <a:txBody>
                    <a:bodyPr/>
                    <a:lstStyle/>
                    <a:p>
                      <a:r>
                        <a:rPr lang="en-IN" dirty="0"/>
                        <a:t>Yb</a:t>
                      </a:r>
                    </a:p>
                  </a:txBody>
                  <a:tcPr/>
                </a:tc>
                <a:tc>
                  <a:txBody>
                    <a:bodyPr/>
                    <a:lstStyle/>
                    <a:p>
                      <a:r>
                        <a:rPr lang="en-IN" dirty="0"/>
                        <a:t>Lu</a:t>
                      </a:r>
                    </a:p>
                  </a:txBody>
                  <a:tcPr/>
                </a:tc>
                <a:extLst>
                  <a:ext uri="{0D108BD9-81ED-4DB2-BD59-A6C34878D82A}">
                    <a16:rowId xmlns:a16="http://schemas.microsoft.com/office/drawing/2014/main" val="4078536127"/>
                  </a:ext>
                </a:extLst>
              </a:tr>
              <a:tr h="789940">
                <a:tc>
                  <a:txBody>
                    <a:bodyPr/>
                    <a:lstStyle/>
                    <a:p>
                      <a:endParaRPr lang="en-IN" dirty="0"/>
                    </a:p>
                  </a:txBody>
                  <a:tcPr/>
                </a:tc>
                <a:tc>
                  <a:txBody>
                    <a:bodyPr/>
                    <a:lstStyle/>
                    <a:p>
                      <a:r>
                        <a:rPr lang="en-IN"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alibri"/>
                          <a:ea typeface="+mn-ea"/>
                          <a:cs typeface="+mn-cs"/>
                        </a:rPr>
                        <a:t>+3, +4</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alibri"/>
                          <a:ea typeface="+mn-ea"/>
                          <a:cs typeface="+mn-cs"/>
                        </a:rPr>
                        <a:t>+3, +4</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alibri"/>
                          <a:ea typeface="+mn-ea"/>
                          <a:cs typeface="+mn-cs"/>
                        </a:rPr>
                        <a:t>+3, +4</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2024092255"/>
                  </a:ext>
                </a:extLst>
              </a:tr>
            </a:tbl>
          </a:graphicData>
        </a:graphic>
      </p:graphicFrame>
    </p:spTree>
    <p:extLst>
      <p:ext uri="{BB962C8B-B14F-4D97-AF65-F5344CB8AC3E}">
        <p14:creationId xmlns:p14="http://schemas.microsoft.com/office/powerpoint/2010/main" val="343168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BA194-11DB-9194-2B9A-6ED149A44DE8}"/>
              </a:ext>
            </a:extLst>
          </p:cNvPr>
          <p:cNvSpPr txBox="1"/>
          <p:nvPr/>
        </p:nvSpPr>
        <p:spPr>
          <a:xfrm>
            <a:off x="381000" y="152400"/>
            <a:ext cx="8305800" cy="6740307"/>
          </a:xfrm>
          <a:prstGeom prst="rect">
            <a:avLst/>
          </a:prstGeom>
          <a:noFill/>
        </p:spPr>
        <p:txBody>
          <a:bodyPr wrap="square">
            <a:spAutoFit/>
          </a:bodyPr>
          <a:lstStyle/>
          <a:p>
            <a:pPr algn="ctr"/>
            <a:r>
              <a:rPr lang="en-US" sz="2400" b="1" i="0" dirty="0">
                <a:solidFill>
                  <a:srgbClr val="C00000"/>
                </a:solidFill>
                <a:effectLst/>
                <a:highlight>
                  <a:srgbClr val="FFFFFF"/>
                </a:highlight>
                <a:latin typeface="Open Sans" panose="020B0606030504020204" pitchFamily="34" charset="0"/>
              </a:rPr>
              <a:t>Oxidation States</a:t>
            </a:r>
          </a:p>
          <a:p>
            <a:pPr algn="ctr"/>
            <a:endParaRPr lang="en-US" sz="800" b="1" i="0" dirty="0">
              <a:solidFill>
                <a:srgbClr val="C00000"/>
              </a:solidFill>
              <a:effectLst/>
              <a:highlight>
                <a:srgbClr val="FFFFFF"/>
              </a:highlight>
              <a:latin typeface="Open Sans" panose="020B0606030504020204" pitchFamily="34" charset="0"/>
            </a:endParaRP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The configuration of La</a:t>
            </a:r>
            <a:r>
              <a:rPr lang="en-US" sz="2400" b="1" i="0" baseline="30000" dirty="0">
                <a:effectLst/>
                <a:highlight>
                  <a:srgbClr val="FFFFFF"/>
                </a:highlight>
                <a:latin typeface="Open Sans" panose="020B0606030504020204" pitchFamily="34" charset="0"/>
              </a:rPr>
              <a:t>3+ </a:t>
            </a:r>
            <a:r>
              <a:rPr lang="en-US" sz="2400" b="1" i="0" dirty="0">
                <a:effectLst/>
                <a:highlight>
                  <a:srgbClr val="FFFFFF"/>
                </a:highlight>
                <a:latin typeface="Open Sans" panose="020B0606030504020204" pitchFamily="34" charset="0"/>
              </a:rPr>
              <a:t>ion, is that of xenon which is highly stable. So, it is not possible to have a La</a:t>
            </a:r>
            <a:r>
              <a:rPr lang="en-US" sz="2400" b="1" i="0" baseline="30000" dirty="0">
                <a:effectLst/>
                <a:highlight>
                  <a:srgbClr val="FFFFFF"/>
                </a:highlight>
                <a:latin typeface="Open Sans" panose="020B0606030504020204" pitchFamily="34" charset="0"/>
              </a:rPr>
              <a:t>+4</a:t>
            </a:r>
            <a:r>
              <a:rPr lang="en-US" sz="2400" b="1" i="0" dirty="0">
                <a:effectLst/>
                <a:highlight>
                  <a:srgbClr val="FFFFFF"/>
                </a:highlight>
                <a:latin typeface="Open Sans" panose="020B0606030504020204" pitchFamily="34" charset="0"/>
              </a:rPr>
              <a:t> ion.</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In the same way Ga, Lu also form only +3 ions, because the removal of three electrons give stable half filled 4f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configuration for Gd</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ion and in completely filled 4f</a:t>
            </a:r>
            <a:r>
              <a:rPr lang="en-US" sz="2400" b="1" i="0" baseline="30000" dirty="0">
                <a:effectLst/>
                <a:highlight>
                  <a:srgbClr val="FFFFFF"/>
                </a:highlight>
                <a:latin typeface="Open Sans" panose="020B0606030504020204" pitchFamily="34" charset="0"/>
              </a:rPr>
              <a:t>14</a:t>
            </a:r>
            <a:r>
              <a:rPr lang="en-US" sz="2400" b="1" i="0" dirty="0">
                <a:effectLst/>
                <a:highlight>
                  <a:srgbClr val="FFFFFF"/>
                </a:highlight>
                <a:latin typeface="Open Sans" panose="020B0606030504020204" pitchFamily="34" charset="0"/>
              </a:rPr>
              <a:t> configuration for Lu</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ions. </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In other Lanthanides, +2 and +4 oxidations states also occur but these are always less table than the +3 oxidation state which is characteristic of this family.</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The +2 and +4 oxidation states are shown by those elements which will attain f</a:t>
            </a:r>
            <a:r>
              <a:rPr lang="en-US" sz="2400" b="1" i="0" baseline="30000" dirty="0">
                <a:effectLst/>
                <a:highlight>
                  <a:srgbClr val="FFFFFF"/>
                </a:highlight>
                <a:latin typeface="Open Sans" panose="020B0606030504020204" pitchFamily="34" charset="0"/>
              </a:rPr>
              <a:t>0</a:t>
            </a:r>
            <a:r>
              <a:rPr lang="en-US" sz="2400" b="1" i="0" dirty="0">
                <a:effectLst/>
                <a:highlight>
                  <a:srgbClr val="FFFFFF"/>
                </a:highlight>
                <a:latin typeface="Open Sans" panose="020B0606030504020204" pitchFamily="34" charset="0"/>
              </a:rPr>
              <a:t>, f7 and f14 configurations by doing so </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For </a:t>
            </a:r>
            <a:r>
              <a:rPr lang="en-US" sz="2400" b="1" i="0" dirty="0" err="1">
                <a:effectLst/>
                <a:highlight>
                  <a:srgbClr val="FFFFFF"/>
                </a:highlight>
                <a:latin typeface="Open Sans" panose="020B0606030504020204" pitchFamily="34" charset="0"/>
              </a:rPr>
              <a:t>eg</a:t>
            </a:r>
            <a:r>
              <a:rPr lang="en-US" sz="2400" b="1" i="0" dirty="0">
                <a:effectLst/>
                <a:highlight>
                  <a:srgbClr val="FFFFFF"/>
                </a:highlight>
                <a:latin typeface="Open Sans" panose="020B0606030504020204" pitchFamily="34" charset="0"/>
              </a:rPr>
              <a:t> Ce</a:t>
            </a:r>
            <a:r>
              <a:rPr lang="en-US" sz="2400" b="1" i="0" baseline="30000" dirty="0">
                <a:effectLst/>
                <a:highlight>
                  <a:srgbClr val="FFFFFF"/>
                </a:highlight>
                <a:latin typeface="Open Sans" panose="020B0606030504020204" pitchFamily="34" charset="0"/>
              </a:rPr>
              <a:t>4+</a:t>
            </a:r>
            <a:r>
              <a:rPr lang="en-US" sz="2400" b="1" dirty="0">
                <a:highlight>
                  <a:srgbClr val="FFFFFF"/>
                </a:highlight>
                <a:latin typeface="Open Sans" panose="020B0606030504020204" pitchFamily="34" charset="0"/>
              </a:rPr>
              <a:t>&amp;</a:t>
            </a:r>
            <a:r>
              <a:rPr lang="en-US" sz="2400" b="1" i="0" dirty="0">
                <a:effectLst/>
                <a:highlight>
                  <a:srgbClr val="FFFFFF"/>
                </a:highlight>
                <a:latin typeface="Open Sans" panose="020B0606030504020204" pitchFamily="34" charset="0"/>
              </a:rPr>
              <a:t> Eu</a:t>
            </a:r>
            <a:r>
              <a:rPr lang="en-US" sz="2400" b="1" i="0" baseline="30000" dirty="0">
                <a:effectLst/>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4f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Tb: 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Yb</a:t>
            </a:r>
            <a:r>
              <a:rPr lang="en-US" sz="2400" b="1" i="0" baseline="30000" dirty="0">
                <a:effectLst/>
                <a:highlight>
                  <a:srgbClr val="FFFFFF"/>
                </a:highlight>
                <a:latin typeface="Open Sans" panose="020B0606030504020204" pitchFamily="34" charset="0"/>
              </a:rPr>
              <a:t>2+</a:t>
            </a:r>
            <a:r>
              <a:rPr lang="en-US" sz="2400" b="1" dirty="0">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4f</a:t>
            </a:r>
            <a:r>
              <a:rPr lang="en-US" sz="2400" b="1" i="0" baseline="30000" dirty="0">
                <a:effectLst/>
                <a:highlight>
                  <a:srgbClr val="FFFFFF"/>
                </a:highlight>
                <a:latin typeface="Open Sans" panose="020B0606030504020204" pitchFamily="34" charset="0"/>
              </a:rPr>
              <a:t>14</a:t>
            </a:r>
            <a:r>
              <a:rPr lang="en-US" sz="2400" b="1" i="0" dirty="0">
                <a:effectLst/>
                <a:highlight>
                  <a:srgbClr val="FFFFFF"/>
                </a:highlight>
                <a:latin typeface="Open Sans" panose="020B0606030504020204" pitchFamily="34" charset="0"/>
              </a:rPr>
              <a:t>extra stability is associated with f</a:t>
            </a:r>
            <a:r>
              <a:rPr lang="en-US" sz="2400" b="1" i="0" baseline="30000" dirty="0">
                <a:effectLst/>
                <a:highlight>
                  <a:srgbClr val="FFFFFF"/>
                </a:highlight>
                <a:latin typeface="Open Sans" panose="020B0606030504020204" pitchFamily="34" charset="0"/>
              </a:rPr>
              <a:t>0</a:t>
            </a:r>
            <a:r>
              <a:rPr lang="en-US" sz="2400" b="1" i="0" dirty="0">
                <a:effectLst/>
                <a:highlight>
                  <a:srgbClr val="FFFFFF"/>
                </a:highlight>
                <a:latin typeface="Open Sans" panose="020B0606030504020204" pitchFamily="34" charset="0"/>
              </a:rPr>
              <a:t>, 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f</a:t>
            </a:r>
            <a:r>
              <a:rPr lang="en-US" sz="2400" b="1" i="0" baseline="30000" dirty="0">
                <a:effectLst/>
                <a:highlight>
                  <a:srgbClr val="FFFFFF"/>
                </a:highlight>
                <a:latin typeface="Open Sans" panose="020B0606030504020204" pitchFamily="34" charset="0"/>
              </a:rPr>
              <a:t>14</a:t>
            </a:r>
            <a:r>
              <a:rPr lang="en-US" sz="2400" b="1" i="0" dirty="0">
                <a:effectLst/>
                <a:highlight>
                  <a:srgbClr val="FFFFFF"/>
                </a:highlight>
                <a:latin typeface="Open Sans" panose="020B0606030504020204" pitchFamily="34" charset="0"/>
              </a:rPr>
              <a:t> configurations.</a:t>
            </a:r>
            <a:endParaRPr lang="en-IN" sz="2400" b="1" dirty="0"/>
          </a:p>
        </p:txBody>
      </p:sp>
    </p:spTree>
    <p:extLst>
      <p:ext uri="{BB962C8B-B14F-4D97-AF65-F5344CB8AC3E}">
        <p14:creationId xmlns:p14="http://schemas.microsoft.com/office/powerpoint/2010/main" val="66710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636643-5ED6-9CD3-C7A4-2439D5A32355}"/>
              </a:ext>
            </a:extLst>
          </p:cNvPr>
          <p:cNvGraphicFramePr>
            <a:graphicFrameLocks noGrp="1"/>
          </p:cNvGraphicFramePr>
          <p:nvPr>
            <p:extLst>
              <p:ext uri="{D42A27DB-BD31-4B8C-83A1-F6EECF244321}">
                <p14:modId xmlns:p14="http://schemas.microsoft.com/office/powerpoint/2010/main" val="1197257748"/>
              </p:ext>
            </p:extLst>
          </p:nvPr>
        </p:nvGraphicFramePr>
        <p:xfrm>
          <a:off x="228600" y="30480"/>
          <a:ext cx="8686800" cy="67513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4109162827"/>
                    </a:ext>
                  </a:extLst>
                </a:gridCol>
                <a:gridCol w="1828800">
                  <a:extLst>
                    <a:ext uri="{9D8B030D-6E8A-4147-A177-3AD203B41FA5}">
                      <a16:colId xmlns:a16="http://schemas.microsoft.com/office/drawing/2014/main" val="2886451565"/>
                    </a:ext>
                  </a:extLst>
                </a:gridCol>
                <a:gridCol w="1752600">
                  <a:extLst>
                    <a:ext uri="{9D8B030D-6E8A-4147-A177-3AD203B41FA5}">
                      <a16:colId xmlns:a16="http://schemas.microsoft.com/office/drawing/2014/main" val="2363415410"/>
                    </a:ext>
                  </a:extLst>
                </a:gridCol>
                <a:gridCol w="1066800">
                  <a:extLst>
                    <a:ext uri="{9D8B030D-6E8A-4147-A177-3AD203B41FA5}">
                      <a16:colId xmlns:a16="http://schemas.microsoft.com/office/drawing/2014/main" val="3224010968"/>
                    </a:ext>
                  </a:extLst>
                </a:gridCol>
                <a:gridCol w="838200">
                  <a:extLst>
                    <a:ext uri="{9D8B030D-6E8A-4147-A177-3AD203B41FA5}">
                      <a16:colId xmlns:a16="http://schemas.microsoft.com/office/drawing/2014/main" val="835519288"/>
                    </a:ext>
                  </a:extLst>
                </a:gridCol>
                <a:gridCol w="914400">
                  <a:extLst>
                    <a:ext uri="{9D8B030D-6E8A-4147-A177-3AD203B41FA5}">
                      <a16:colId xmlns:a16="http://schemas.microsoft.com/office/drawing/2014/main" val="2302836631"/>
                    </a:ext>
                  </a:extLst>
                </a:gridCol>
                <a:gridCol w="914400">
                  <a:extLst>
                    <a:ext uri="{9D8B030D-6E8A-4147-A177-3AD203B41FA5}">
                      <a16:colId xmlns:a16="http://schemas.microsoft.com/office/drawing/2014/main" val="2812547569"/>
                    </a:ext>
                  </a:extLst>
                </a:gridCol>
                <a:gridCol w="685800">
                  <a:extLst>
                    <a:ext uri="{9D8B030D-6E8A-4147-A177-3AD203B41FA5}">
                      <a16:colId xmlns:a16="http://schemas.microsoft.com/office/drawing/2014/main" val="410740171"/>
                    </a:ext>
                  </a:extLst>
                </a:gridCol>
              </a:tblGrid>
              <a:tr h="370840">
                <a:tc>
                  <a:txBody>
                    <a:bodyPr/>
                    <a:lstStyle/>
                    <a:p>
                      <a:r>
                        <a:rPr lang="en-IN" dirty="0"/>
                        <a:t>Symbol</a:t>
                      </a:r>
                    </a:p>
                  </a:txBody>
                  <a:tcPr/>
                </a:tc>
                <a:tc>
                  <a:txBody>
                    <a:bodyPr/>
                    <a:lstStyle/>
                    <a:p>
                      <a:r>
                        <a:rPr lang="en-IN" dirty="0"/>
                        <a:t>Idealized</a:t>
                      </a:r>
                    </a:p>
                  </a:txBody>
                  <a:tcPr/>
                </a:tc>
                <a:tc>
                  <a:txBody>
                    <a:bodyPr/>
                    <a:lstStyle/>
                    <a:p>
                      <a:r>
                        <a:rPr lang="en-IN" dirty="0"/>
                        <a:t>Observed</a:t>
                      </a:r>
                    </a:p>
                  </a:txBody>
                  <a:tcPr/>
                </a:tc>
                <a:tc>
                  <a:txBody>
                    <a:bodyPr/>
                    <a:lstStyle/>
                    <a:p>
                      <a:r>
                        <a:rPr lang="en-IN" dirty="0"/>
                        <a:t>M</a:t>
                      </a:r>
                      <a:r>
                        <a:rPr lang="en-IN" baseline="30000" dirty="0"/>
                        <a:t>3+</a:t>
                      </a:r>
                    </a:p>
                  </a:txBody>
                  <a:tcPr/>
                </a:tc>
                <a:tc>
                  <a:txBody>
                    <a:bodyPr/>
                    <a:lstStyle/>
                    <a:p>
                      <a:r>
                        <a:rPr lang="en-IN" dirty="0"/>
                        <a:t>M</a:t>
                      </a:r>
                      <a:r>
                        <a:rPr lang="en-IN" baseline="30000" dirty="0"/>
                        <a:t>2+</a:t>
                      </a:r>
                      <a:endParaRPr lang="en-IN" dirty="0"/>
                    </a:p>
                  </a:txBody>
                  <a:tcPr/>
                </a:tc>
                <a:tc>
                  <a:txBody>
                    <a:bodyPr/>
                    <a:lstStyle/>
                    <a:p>
                      <a:r>
                        <a:rPr lang="en-IN" dirty="0"/>
                        <a:t>M</a:t>
                      </a:r>
                      <a:r>
                        <a:rPr lang="en-IN" baseline="30000" dirty="0"/>
                        <a:t>4+</a:t>
                      </a:r>
                      <a:endParaRPr lang="en-IN" dirty="0"/>
                    </a:p>
                  </a:txBody>
                  <a:tcPr/>
                </a:tc>
                <a:tc>
                  <a:txBody>
                    <a:bodyPr/>
                    <a:lstStyle/>
                    <a:p>
                      <a:r>
                        <a:rPr lang="en-IN" dirty="0"/>
                        <a:t>At Radii A*</a:t>
                      </a:r>
                    </a:p>
                  </a:txBody>
                  <a:tcPr/>
                </a:tc>
                <a:tc>
                  <a:txBody>
                    <a:bodyPr/>
                    <a:lstStyle/>
                    <a:p>
                      <a:r>
                        <a:rPr lang="en-IN" dirty="0"/>
                        <a:t>No of f electrons</a:t>
                      </a:r>
                    </a:p>
                  </a:txBody>
                  <a:tcPr/>
                </a:tc>
                <a:extLst>
                  <a:ext uri="{0D108BD9-81ED-4DB2-BD59-A6C34878D82A}">
                    <a16:rowId xmlns:a16="http://schemas.microsoft.com/office/drawing/2014/main" val="58710391"/>
                  </a:ext>
                </a:extLst>
              </a:tr>
              <a:tr h="370840">
                <a:tc>
                  <a:txBody>
                    <a:bodyPr/>
                    <a:lstStyle/>
                    <a:p>
                      <a:r>
                        <a:rPr lang="en-IN" sz="1800" dirty="0"/>
                        <a:t>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[Xe]</a:t>
                      </a:r>
                    </a:p>
                  </a:txBody>
                  <a:tcPr/>
                </a:tc>
                <a:tc>
                  <a:txBody>
                    <a:bodyPr/>
                    <a:lstStyle/>
                    <a:p>
                      <a:r>
                        <a:rPr lang="en-IN" sz="1800" dirty="0"/>
                        <a:t>-</a:t>
                      </a:r>
                    </a:p>
                  </a:txBody>
                  <a:tcPr/>
                </a:tc>
                <a:tc>
                  <a:txBody>
                    <a:bodyPr/>
                    <a:lstStyle/>
                    <a:p>
                      <a:endParaRPr lang="en-IN" sz="1800" dirty="0"/>
                    </a:p>
                  </a:txBody>
                  <a:tcPr/>
                </a:tc>
                <a:tc>
                  <a:txBody>
                    <a:bodyPr/>
                    <a:lstStyle/>
                    <a:p>
                      <a:r>
                        <a:rPr lang="en-IN" sz="1800" dirty="0"/>
                        <a:t>1.88</a:t>
                      </a:r>
                    </a:p>
                  </a:txBody>
                  <a:tcPr/>
                </a:tc>
                <a:tc>
                  <a:txBody>
                    <a:bodyPr/>
                    <a:lstStyle/>
                    <a:p>
                      <a:r>
                        <a:rPr lang="en-IN" sz="1800" dirty="0"/>
                        <a:t>0</a:t>
                      </a:r>
                    </a:p>
                  </a:txBody>
                  <a:tcPr/>
                </a:tc>
                <a:extLst>
                  <a:ext uri="{0D108BD9-81ED-4DB2-BD59-A6C34878D82A}">
                    <a16:rowId xmlns:a16="http://schemas.microsoft.com/office/drawing/2014/main" val="866796843"/>
                  </a:ext>
                </a:extLst>
              </a:tr>
              <a:tr h="370840">
                <a:tc>
                  <a:txBody>
                    <a:bodyPr/>
                    <a:lstStyle/>
                    <a:p>
                      <a:r>
                        <a:rPr lang="en-IN" sz="1800" dirty="0"/>
                        <a:t>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a:t>
                      </a:r>
                    </a:p>
                  </a:txBody>
                  <a:tcPr/>
                </a:tc>
                <a:tc>
                  <a:txBody>
                    <a:bodyPr/>
                    <a:lstStyle/>
                    <a:p>
                      <a:r>
                        <a:rPr lang="en-IN" sz="1800" dirty="0"/>
                        <a:t>4f</a:t>
                      </a:r>
                      <a:r>
                        <a:rPr lang="en-IN" sz="1800" baseline="30000" dirty="0"/>
                        <a:t>2</a:t>
                      </a:r>
                      <a:endParaRPr lang="en-IN" sz="1800" dirty="0"/>
                    </a:p>
                  </a:txBody>
                  <a:tcPr/>
                </a:tc>
                <a:tc>
                  <a:txBody>
                    <a:bodyPr/>
                    <a:lstStyle/>
                    <a:p>
                      <a:r>
                        <a:rPr lang="en-IN" sz="1800" dirty="0"/>
                        <a:t>[Xe]</a:t>
                      </a:r>
                    </a:p>
                  </a:txBody>
                  <a:tcPr/>
                </a:tc>
                <a:tc>
                  <a:txBody>
                    <a:bodyPr/>
                    <a:lstStyle/>
                    <a:p>
                      <a:r>
                        <a:rPr lang="en-IN" sz="1800" dirty="0"/>
                        <a:t>1.82</a:t>
                      </a:r>
                    </a:p>
                  </a:txBody>
                  <a:tcPr/>
                </a:tc>
                <a:tc>
                  <a:txBody>
                    <a:bodyPr/>
                    <a:lstStyle/>
                    <a:p>
                      <a:r>
                        <a:rPr lang="en-IN" sz="1800" dirty="0"/>
                        <a:t>1</a:t>
                      </a:r>
                    </a:p>
                  </a:txBody>
                  <a:tcPr/>
                </a:tc>
                <a:extLst>
                  <a:ext uri="{0D108BD9-81ED-4DB2-BD59-A6C34878D82A}">
                    <a16:rowId xmlns:a16="http://schemas.microsoft.com/office/drawing/2014/main" val="647846334"/>
                  </a:ext>
                </a:extLst>
              </a:tr>
              <a:tr h="370840">
                <a:tc>
                  <a:txBody>
                    <a:bodyPr/>
                    <a:lstStyle/>
                    <a:p>
                      <a:r>
                        <a:rPr lang="en-IN" sz="1800" dirty="0" err="1"/>
                        <a:t>Pr</a:t>
                      </a:r>
                      <a:endParaRPr lang="en-IN"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2</a:t>
                      </a:r>
                      <a:endParaRPr lang="en-IN" sz="1800" dirty="0"/>
                    </a:p>
                  </a:txBody>
                  <a:tcPr/>
                </a:tc>
                <a:tc>
                  <a:txBody>
                    <a:bodyPr/>
                    <a:lstStyle/>
                    <a:p>
                      <a:r>
                        <a:rPr lang="en-IN" sz="1800" dirty="0"/>
                        <a:t>-</a:t>
                      </a:r>
                    </a:p>
                  </a:txBody>
                  <a:tcPr/>
                </a:tc>
                <a:tc>
                  <a:txBody>
                    <a:bodyPr/>
                    <a:lstStyle/>
                    <a:p>
                      <a:r>
                        <a:rPr lang="en-IN" sz="1800" dirty="0"/>
                        <a:t>4f</a:t>
                      </a:r>
                      <a:r>
                        <a:rPr lang="en-IN" sz="1800" baseline="30000" dirty="0"/>
                        <a:t>1</a:t>
                      </a:r>
                    </a:p>
                  </a:txBody>
                  <a:tcPr/>
                </a:tc>
                <a:tc>
                  <a:txBody>
                    <a:bodyPr/>
                    <a:lstStyle/>
                    <a:p>
                      <a:r>
                        <a:rPr lang="en-IN" sz="1800" dirty="0"/>
                        <a:t>1.83</a:t>
                      </a:r>
                    </a:p>
                  </a:txBody>
                  <a:tcPr/>
                </a:tc>
                <a:tc>
                  <a:txBody>
                    <a:bodyPr/>
                    <a:lstStyle/>
                    <a:p>
                      <a:r>
                        <a:rPr lang="en-IN" sz="1800" dirty="0"/>
                        <a:t>2</a:t>
                      </a:r>
                    </a:p>
                  </a:txBody>
                  <a:tcPr/>
                </a:tc>
                <a:extLst>
                  <a:ext uri="{0D108BD9-81ED-4DB2-BD59-A6C34878D82A}">
                    <a16:rowId xmlns:a16="http://schemas.microsoft.com/office/drawing/2014/main" val="2580925735"/>
                  </a:ext>
                </a:extLst>
              </a:tr>
              <a:tr h="370840">
                <a:tc>
                  <a:txBody>
                    <a:bodyPr/>
                    <a:lstStyle/>
                    <a:p>
                      <a:r>
                        <a:rPr lang="en-IN" sz="1800" dirty="0"/>
                        <a:t>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3</a:t>
                      </a:r>
                      <a:endParaRPr lang="en-IN" sz="1800" dirty="0"/>
                    </a:p>
                  </a:txBody>
                  <a:tcPr/>
                </a:tc>
                <a:tc>
                  <a:txBody>
                    <a:bodyPr/>
                    <a:lstStyle/>
                    <a:p>
                      <a:r>
                        <a:rPr lang="en-IN" sz="1800" dirty="0"/>
                        <a:t>4f</a:t>
                      </a:r>
                      <a:r>
                        <a:rPr lang="en-IN" sz="1800" baseline="30000" dirty="0"/>
                        <a:t>4</a:t>
                      </a:r>
                      <a:endParaRPr lang="en-IN" sz="1800" dirty="0"/>
                    </a:p>
                  </a:txBody>
                  <a:tcPr/>
                </a:tc>
                <a:tc>
                  <a:txBody>
                    <a:bodyPr/>
                    <a:lstStyle/>
                    <a:p>
                      <a:r>
                        <a:rPr lang="en-IN" sz="1800" dirty="0"/>
                        <a:t>4f</a:t>
                      </a:r>
                      <a:r>
                        <a:rPr lang="en-IN" sz="1800" baseline="30000" dirty="0"/>
                        <a:t>2</a:t>
                      </a:r>
                      <a:endParaRPr lang="en-IN" sz="1800" dirty="0"/>
                    </a:p>
                  </a:txBody>
                  <a:tcPr/>
                </a:tc>
                <a:tc>
                  <a:txBody>
                    <a:bodyPr/>
                    <a:lstStyle/>
                    <a:p>
                      <a:r>
                        <a:rPr lang="en-IN" sz="1800" dirty="0"/>
                        <a:t>1.82</a:t>
                      </a:r>
                    </a:p>
                  </a:txBody>
                  <a:tcPr/>
                </a:tc>
                <a:tc>
                  <a:txBody>
                    <a:bodyPr/>
                    <a:lstStyle/>
                    <a:p>
                      <a:r>
                        <a:rPr lang="en-IN" sz="1800" dirty="0"/>
                        <a:t>3</a:t>
                      </a:r>
                    </a:p>
                  </a:txBody>
                  <a:tcPr/>
                </a:tc>
                <a:extLst>
                  <a:ext uri="{0D108BD9-81ED-4DB2-BD59-A6C34878D82A}">
                    <a16:rowId xmlns:a16="http://schemas.microsoft.com/office/drawing/2014/main" val="2678030060"/>
                  </a:ext>
                </a:extLst>
              </a:tr>
              <a:tr h="370840">
                <a:tc>
                  <a:txBody>
                    <a:bodyPr/>
                    <a:lstStyle/>
                    <a:p>
                      <a:r>
                        <a:rPr lang="en-IN" sz="1800" dirty="0"/>
                        <a:t>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5</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4</a:t>
                      </a:r>
                      <a:endParaRPr lang="en-IN" sz="1800" dirty="0"/>
                    </a:p>
                  </a:txBody>
                  <a:tcPr/>
                </a:tc>
                <a:tc>
                  <a:txBody>
                    <a:bodyPr/>
                    <a:lstStyle/>
                    <a:p>
                      <a:r>
                        <a:rPr lang="en-IN" sz="1800" dirty="0"/>
                        <a:t>-</a:t>
                      </a:r>
                    </a:p>
                  </a:txBody>
                  <a:tcPr/>
                </a:tc>
                <a:tc>
                  <a:txBody>
                    <a:bodyPr/>
                    <a:lstStyle/>
                    <a:p>
                      <a:r>
                        <a:rPr lang="en-IN" sz="1800" dirty="0"/>
                        <a:t>-</a:t>
                      </a:r>
                    </a:p>
                  </a:txBody>
                  <a:tcPr/>
                </a:tc>
                <a:tc>
                  <a:txBody>
                    <a:bodyPr/>
                    <a:lstStyle/>
                    <a:p>
                      <a:endParaRPr lang="en-IN" sz="1800" dirty="0"/>
                    </a:p>
                  </a:txBody>
                  <a:tcPr/>
                </a:tc>
                <a:tc>
                  <a:txBody>
                    <a:bodyPr/>
                    <a:lstStyle/>
                    <a:p>
                      <a:r>
                        <a:rPr lang="en-IN" sz="1800" dirty="0"/>
                        <a:t>4</a:t>
                      </a:r>
                    </a:p>
                  </a:txBody>
                  <a:tcPr/>
                </a:tc>
                <a:extLst>
                  <a:ext uri="{0D108BD9-81ED-4DB2-BD59-A6C34878D82A}">
                    <a16:rowId xmlns:a16="http://schemas.microsoft.com/office/drawing/2014/main" val="1006506109"/>
                  </a:ext>
                </a:extLst>
              </a:tr>
              <a:tr h="370840">
                <a:tc>
                  <a:txBody>
                    <a:bodyPr/>
                    <a:lstStyle/>
                    <a:p>
                      <a:r>
                        <a:rPr lang="en-IN" sz="1800" dirty="0" err="1"/>
                        <a:t>Sm</a:t>
                      </a:r>
                      <a:endParaRPr lang="en-IN"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5</a:t>
                      </a:r>
                      <a:endParaRPr lang="en-IN" sz="1800" dirty="0"/>
                    </a:p>
                  </a:txBody>
                  <a:tcPr/>
                </a:tc>
                <a:tc>
                  <a:txBody>
                    <a:bodyPr/>
                    <a:lstStyle/>
                    <a:p>
                      <a:r>
                        <a:rPr lang="en-IN" sz="1800" dirty="0"/>
                        <a:t>4f</a:t>
                      </a:r>
                      <a:r>
                        <a:rPr lang="en-IN" sz="1800" baseline="30000" dirty="0"/>
                        <a:t>6</a:t>
                      </a:r>
                      <a:endParaRPr lang="en-IN" sz="1800" dirty="0"/>
                    </a:p>
                  </a:txBody>
                  <a:tcPr/>
                </a:tc>
                <a:tc>
                  <a:txBody>
                    <a:bodyPr/>
                    <a:lstStyle/>
                    <a:p>
                      <a:r>
                        <a:rPr lang="en-IN" sz="1800" dirty="0"/>
                        <a:t>-</a:t>
                      </a:r>
                    </a:p>
                  </a:txBody>
                  <a:tcPr/>
                </a:tc>
                <a:tc>
                  <a:txBody>
                    <a:bodyPr/>
                    <a:lstStyle/>
                    <a:p>
                      <a:r>
                        <a:rPr lang="en-IN" sz="1800" dirty="0"/>
                        <a:t>1.80</a:t>
                      </a:r>
                    </a:p>
                  </a:txBody>
                  <a:tcPr/>
                </a:tc>
                <a:tc>
                  <a:txBody>
                    <a:bodyPr/>
                    <a:lstStyle/>
                    <a:p>
                      <a:r>
                        <a:rPr lang="en-IN" sz="1800" dirty="0"/>
                        <a:t>5</a:t>
                      </a:r>
                    </a:p>
                  </a:txBody>
                  <a:tcPr/>
                </a:tc>
                <a:extLst>
                  <a:ext uri="{0D108BD9-81ED-4DB2-BD59-A6C34878D82A}">
                    <a16:rowId xmlns:a16="http://schemas.microsoft.com/office/drawing/2014/main" val="1084429752"/>
                  </a:ext>
                </a:extLst>
              </a:tr>
              <a:tr h="370840">
                <a:tc>
                  <a:txBody>
                    <a:bodyPr/>
                    <a:lstStyle/>
                    <a:p>
                      <a:r>
                        <a:rPr lang="en-IN" sz="1800" dirty="0"/>
                        <a:t>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6</a:t>
                      </a:r>
                      <a:endParaRPr lang="en-IN" sz="1800" dirty="0"/>
                    </a:p>
                  </a:txBody>
                  <a:tcPr/>
                </a:tc>
                <a:tc>
                  <a:txBody>
                    <a:bodyPr/>
                    <a:lstStyle/>
                    <a:p>
                      <a:r>
                        <a:rPr lang="en-IN" sz="1800" dirty="0"/>
                        <a:t>4f</a:t>
                      </a:r>
                      <a:r>
                        <a:rPr lang="en-IN" sz="1800" baseline="30000" dirty="0"/>
                        <a:t>7</a:t>
                      </a:r>
                      <a:endParaRPr lang="en-IN" sz="1800" dirty="0"/>
                    </a:p>
                  </a:txBody>
                  <a:tcPr/>
                </a:tc>
                <a:tc>
                  <a:txBody>
                    <a:bodyPr/>
                    <a:lstStyle/>
                    <a:p>
                      <a:r>
                        <a:rPr lang="en-IN" sz="1800" dirty="0"/>
                        <a:t>-</a:t>
                      </a:r>
                    </a:p>
                  </a:txBody>
                  <a:tcPr/>
                </a:tc>
                <a:tc>
                  <a:txBody>
                    <a:bodyPr/>
                    <a:lstStyle/>
                    <a:p>
                      <a:r>
                        <a:rPr lang="en-IN" sz="1800" dirty="0"/>
                        <a:t>2.04</a:t>
                      </a:r>
                    </a:p>
                  </a:txBody>
                  <a:tcPr/>
                </a:tc>
                <a:tc>
                  <a:txBody>
                    <a:bodyPr/>
                    <a:lstStyle/>
                    <a:p>
                      <a:r>
                        <a:rPr lang="en-IN" sz="1800" dirty="0"/>
                        <a:t>6</a:t>
                      </a:r>
                    </a:p>
                  </a:txBody>
                  <a:tcPr/>
                </a:tc>
                <a:extLst>
                  <a:ext uri="{0D108BD9-81ED-4DB2-BD59-A6C34878D82A}">
                    <a16:rowId xmlns:a16="http://schemas.microsoft.com/office/drawing/2014/main" val="2293806175"/>
                  </a:ext>
                </a:extLst>
              </a:tr>
              <a:tr h="370840">
                <a:tc>
                  <a:txBody>
                    <a:bodyPr/>
                    <a:lstStyle/>
                    <a:p>
                      <a:r>
                        <a:rPr lang="en-IN" sz="1800" dirty="0"/>
                        <a:t>Gd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r>
                        <a:rPr lang="en-IN" sz="1800" dirty="0">
                          <a:solidFill>
                            <a:srgbClr val="FF0000"/>
                          </a:solidFill>
                        </a:rPr>
                        <a:t>4f</a:t>
                      </a:r>
                      <a:r>
                        <a:rPr lang="en-IN" sz="1800" baseline="30000" dirty="0">
                          <a:solidFill>
                            <a:srgbClr val="FF0000"/>
                          </a:solidFill>
                        </a:rPr>
                        <a:t>7</a:t>
                      </a:r>
                      <a:endParaRPr lang="en-IN" sz="1800" dirty="0">
                        <a:solidFill>
                          <a:srgbClr val="FF0000"/>
                        </a:solidFill>
                      </a:endParaRPr>
                    </a:p>
                  </a:txBody>
                  <a:tcPr/>
                </a:tc>
                <a:tc>
                  <a:txBody>
                    <a:bodyPr/>
                    <a:lstStyle/>
                    <a:p>
                      <a:r>
                        <a:rPr lang="en-IN" sz="1800" dirty="0"/>
                        <a:t>-</a:t>
                      </a:r>
                    </a:p>
                  </a:txBody>
                  <a:tcPr/>
                </a:tc>
                <a:tc>
                  <a:txBody>
                    <a:bodyPr/>
                    <a:lstStyle/>
                    <a:p>
                      <a:r>
                        <a:rPr lang="en-IN" sz="1800" dirty="0"/>
                        <a:t>-</a:t>
                      </a:r>
                    </a:p>
                  </a:txBody>
                  <a:tcPr/>
                </a:tc>
                <a:tc>
                  <a:txBody>
                    <a:bodyPr/>
                    <a:lstStyle/>
                    <a:p>
                      <a:r>
                        <a:rPr lang="en-IN" sz="1800" dirty="0"/>
                        <a:t>1.80</a:t>
                      </a:r>
                    </a:p>
                  </a:txBody>
                  <a:tcPr/>
                </a:tc>
                <a:tc>
                  <a:txBody>
                    <a:bodyPr/>
                    <a:lstStyle/>
                    <a:p>
                      <a:r>
                        <a:rPr lang="en-IN" sz="1800" dirty="0"/>
                        <a:t>7</a:t>
                      </a:r>
                    </a:p>
                  </a:txBody>
                  <a:tcPr/>
                </a:tc>
                <a:extLst>
                  <a:ext uri="{0D108BD9-81ED-4DB2-BD59-A6C34878D82A}">
                    <a16:rowId xmlns:a16="http://schemas.microsoft.com/office/drawing/2014/main" val="659407658"/>
                  </a:ext>
                </a:extLst>
              </a:tr>
              <a:tr h="370840">
                <a:tc>
                  <a:txBody>
                    <a:bodyPr/>
                    <a:lstStyle/>
                    <a:p>
                      <a:r>
                        <a:rPr lang="en-IN" sz="1800" dirty="0"/>
                        <a:t>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8</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4f</a:t>
                      </a:r>
                      <a:r>
                        <a:rPr lang="en-IN" sz="1800" baseline="30000" dirty="0"/>
                        <a:t>8</a:t>
                      </a:r>
                      <a:endParaRPr lang="en-IN" sz="1800" dirty="0"/>
                    </a:p>
                  </a:txBody>
                  <a:tcPr/>
                </a:tc>
                <a:tc>
                  <a:txBody>
                    <a:bodyPr/>
                    <a:lstStyle/>
                    <a:p>
                      <a:r>
                        <a:rPr lang="en-IN" sz="1800" dirty="0"/>
                        <a:t>-</a:t>
                      </a:r>
                    </a:p>
                  </a:txBody>
                  <a:tcPr/>
                </a:tc>
                <a:tc>
                  <a:txBody>
                    <a:bodyPr/>
                    <a:lstStyle/>
                    <a:p>
                      <a:r>
                        <a:rPr lang="en-IN" sz="1800" dirty="0"/>
                        <a:t>4f</a:t>
                      </a:r>
                      <a:r>
                        <a:rPr lang="en-IN" sz="1800" baseline="30000" dirty="0"/>
                        <a:t>7</a:t>
                      </a:r>
                      <a:endParaRPr lang="en-IN" sz="1800" dirty="0"/>
                    </a:p>
                  </a:txBody>
                  <a:tcPr/>
                </a:tc>
                <a:tc>
                  <a:txBody>
                    <a:bodyPr/>
                    <a:lstStyle/>
                    <a:p>
                      <a:r>
                        <a:rPr lang="en-IN" sz="1800" dirty="0"/>
                        <a:t>1.78</a:t>
                      </a:r>
                    </a:p>
                  </a:txBody>
                  <a:tcPr/>
                </a:tc>
                <a:tc>
                  <a:txBody>
                    <a:bodyPr/>
                    <a:lstStyle/>
                    <a:p>
                      <a:r>
                        <a:rPr lang="en-IN" sz="1800" dirty="0"/>
                        <a:t>8</a:t>
                      </a:r>
                    </a:p>
                  </a:txBody>
                  <a:tcPr/>
                </a:tc>
                <a:extLst>
                  <a:ext uri="{0D108BD9-81ED-4DB2-BD59-A6C34878D82A}">
                    <a16:rowId xmlns:a16="http://schemas.microsoft.com/office/drawing/2014/main" val="937562338"/>
                  </a:ext>
                </a:extLst>
              </a:tr>
              <a:tr h="370840">
                <a:tc>
                  <a:txBody>
                    <a:bodyPr/>
                    <a:lstStyle/>
                    <a:p>
                      <a:r>
                        <a:rPr lang="en-IN" sz="1800" dirty="0"/>
                        <a:t>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9</a:t>
                      </a:r>
                      <a:endParaRPr lang="en-IN" sz="1800" dirty="0"/>
                    </a:p>
                  </a:txBody>
                  <a:tcPr/>
                </a:tc>
                <a:tc>
                  <a:txBody>
                    <a:bodyPr/>
                    <a:lstStyle/>
                    <a:p>
                      <a:r>
                        <a:rPr lang="en-IN" sz="1800" dirty="0"/>
                        <a:t>-</a:t>
                      </a:r>
                    </a:p>
                  </a:txBody>
                  <a:tcPr/>
                </a:tc>
                <a:tc>
                  <a:txBody>
                    <a:bodyPr/>
                    <a:lstStyle/>
                    <a:p>
                      <a:r>
                        <a:rPr lang="en-IN" sz="1800" dirty="0"/>
                        <a:t>4f</a:t>
                      </a:r>
                      <a:r>
                        <a:rPr lang="en-IN" sz="1800" baseline="30000" dirty="0"/>
                        <a:t>8</a:t>
                      </a:r>
                      <a:endParaRPr lang="en-IN" sz="1800" dirty="0"/>
                    </a:p>
                  </a:txBody>
                  <a:tcPr/>
                </a:tc>
                <a:tc>
                  <a:txBody>
                    <a:bodyPr/>
                    <a:lstStyle/>
                    <a:p>
                      <a:r>
                        <a:rPr lang="en-IN" sz="1800" dirty="0"/>
                        <a:t>1.77</a:t>
                      </a:r>
                    </a:p>
                  </a:txBody>
                  <a:tcPr/>
                </a:tc>
                <a:tc>
                  <a:txBody>
                    <a:bodyPr/>
                    <a:lstStyle/>
                    <a:p>
                      <a:r>
                        <a:rPr lang="en-IN" sz="1800" dirty="0"/>
                        <a:t>9</a:t>
                      </a:r>
                    </a:p>
                  </a:txBody>
                  <a:tcPr/>
                </a:tc>
                <a:extLst>
                  <a:ext uri="{0D108BD9-81ED-4DB2-BD59-A6C34878D82A}">
                    <a16:rowId xmlns:a16="http://schemas.microsoft.com/office/drawing/2014/main" val="2761516664"/>
                  </a:ext>
                </a:extLst>
              </a:tr>
              <a:tr h="370840">
                <a:tc>
                  <a:txBody>
                    <a:bodyPr/>
                    <a:lstStyle/>
                    <a:p>
                      <a:r>
                        <a:rPr lang="en-IN" sz="1800" dirty="0"/>
                        <a:t>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10</a:t>
                      </a:r>
                      <a:endParaRPr lang="en-IN" sz="1800" dirty="0"/>
                    </a:p>
                  </a:txBody>
                  <a:tcPr/>
                </a:tc>
                <a:tc>
                  <a:txBody>
                    <a:bodyPr/>
                    <a:lstStyle/>
                    <a:p>
                      <a:r>
                        <a:rPr lang="en-IN" sz="1800" dirty="0"/>
                        <a:t>-</a:t>
                      </a:r>
                    </a:p>
                  </a:txBody>
                  <a:tcPr/>
                </a:tc>
                <a:tc>
                  <a:txBody>
                    <a:bodyPr/>
                    <a:lstStyle/>
                    <a:p>
                      <a:r>
                        <a:rPr lang="en-IN" sz="1800" dirty="0"/>
                        <a:t>-</a:t>
                      </a:r>
                    </a:p>
                  </a:txBody>
                  <a:tcPr/>
                </a:tc>
                <a:tc>
                  <a:txBody>
                    <a:bodyPr/>
                    <a:lstStyle/>
                    <a:p>
                      <a:r>
                        <a:rPr lang="en-IN" sz="1800" dirty="0"/>
                        <a:t>1.77</a:t>
                      </a:r>
                    </a:p>
                  </a:txBody>
                  <a:tcPr/>
                </a:tc>
                <a:tc>
                  <a:txBody>
                    <a:bodyPr/>
                    <a:lstStyle/>
                    <a:p>
                      <a:r>
                        <a:rPr lang="en-IN" sz="1800" dirty="0"/>
                        <a:t>10</a:t>
                      </a:r>
                    </a:p>
                  </a:txBody>
                  <a:tcPr/>
                </a:tc>
                <a:extLst>
                  <a:ext uri="{0D108BD9-81ED-4DB2-BD59-A6C34878D82A}">
                    <a16:rowId xmlns:a16="http://schemas.microsoft.com/office/drawing/2014/main" val="783942393"/>
                  </a:ext>
                </a:extLst>
              </a:tr>
              <a:tr h="370840">
                <a:tc>
                  <a:txBody>
                    <a:bodyPr/>
                    <a:lstStyle/>
                    <a:p>
                      <a:r>
                        <a:rPr lang="en-IN" sz="1800" dirty="0"/>
                        <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11</a:t>
                      </a:r>
                      <a:endParaRPr lang="en-IN" sz="1800" dirty="0"/>
                    </a:p>
                  </a:txBody>
                  <a:tcPr/>
                </a:tc>
                <a:tc>
                  <a:txBody>
                    <a:bodyPr/>
                    <a:lstStyle/>
                    <a:p>
                      <a:r>
                        <a:rPr lang="en-IN" sz="1800" dirty="0"/>
                        <a:t>-</a:t>
                      </a:r>
                    </a:p>
                  </a:txBody>
                  <a:tcPr/>
                </a:tc>
                <a:tc>
                  <a:txBody>
                    <a:bodyPr/>
                    <a:lstStyle/>
                    <a:p>
                      <a:r>
                        <a:rPr lang="en-IN" sz="1800" dirty="0"/>
                        <a:t>-</a:t>
                      </a:r>
                    </a:p>
                  </a:txBody>
                  <a:tcPr/>
                </a:tc>
                <a:tc>
                  <a:txBody>
                    <a:bodyPr/>
                    <a:lstStyle/>
                    <a:p>
                      <a:r>
                        <a:rPr lang="en-IN" sz="1800" dirty="0"/>
                        <a:t>1.76</a:t>
                      </a:r>
                    </a:p>
                  </a:txBody>
                  <a:tcPr/>
                </a:tc>
                <a:tc>
                  <a:txBody>
                    <a:bodyPr/>
                    <a:lstStyle/>
                    <a:p>
                      <a:r>
                        <a:rPr lang="en-IN" sz="1800" dirty="0"/>
                        <a:t>11</a:t>
                      </a:r>
                    </a:p>
                  </a:txBody>
                  <a:tcPr/>
                </a:tc>
                <a:extLst>
                  <a:ext uri="{0D108BD9-81ED-4DB2-BD59-A6C34878D82A}">
                    <a16:rowId xmlns:a16="http://schemas.microsoft.com/office/drawing/2014/main" val="3786365516"/>
                  </a:ext>
                </a:extLst>
              </a:tr>
              <a:tr h="370840">
                <a:tc>
                  <a:txBody>
                    <a:bodyPr/>
                    <a:lstStyle/>
                    <a:p>
                      <a:r>
                        <a:rPr lang="en-IN" sz="1800" dirty="0"/>
                        <a:t>Tm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12</a:t>
                      </a:r>
                      <a:endParaRPr lang="en-IN" sz="1800" dirty="0"/>
                    </a:p>
                  </a:txBody>
                  <a:tcPr/>
                </a:tc>
                <a:tc>
                  <a:txBody>
                    <a:bodyPr/>
                    <a:lstStyle/>
                    <a:p>
                      <a:r>
                        <a:rPr lang="en-IN" sz="1800" dirty="0"/>
                        <a:t>4f</a:t>
                      </a:r>
                      <a:r>
                        <a:rPr lang="en-IN" sz="1800" baseline="30000" dirty="0"/>
                        <a:t>13</a:t>
                      </a:r>
                      <a:endParaRPr lang="en-IN" sz="1800" dirty="0"/>
                    </a:p>
                  </a:txBody>
                  <a:tcPr/>
                </a:tc>
                <a:tc>
                  <a:txBody>
                    <a:bodyPr/>
                    <a:lstStyle/>
                    <a:p>
                      <a:r>
                        <a:rPr lang="en-IN" sz="1800" dirty="0"/>
                        <a:t>-</a:t>
                      </a:r>
                    </a:p>
                  </a:txBody>
                  <a:tcPr/>
                </a:tc>
                <a:tc>
                  <a:txBody>
                    <a:bodyPr/>
                    <a:lstStyle/>
                    <a:p>
                      <a:r>
                        <a:rPr lang="en-IN" sz="1800" dirty="0"/>
                        <a:t>1.75</a:t>
                      </a:r>
                    </a:p>
                  </a:txBody>
                  <a:tcPr/>
                </a:tc>
                <a:tc>
                  <a:txBody>
                    <a:bodyPr/>
                    <a:lstStyle/>
                    <a:p>
                      <a:r>
                        <a:rPr lang="en-IN" sz="1800" dirty="0"/>
                        <a:t>12</a:t>
                      </a:r>
                    </a:p>
                  </a:txBody>
                  <a:tcPr/>
                </a:tc>
                <a:extLst>
                  <a:ext uri="{0D108BD9-81ED-4DB2-BD59-A6C34878D82A}">
                    <a16:rowId xmlns:a16="http://schemas.microsoft.com/office/drawing/2014/main" val="2986290700"/>
                  </a:ext>
                </a:extLst>
              </a:tr>
              <a:tr h="370840">
                <a:tc>
                  <a:txBody>
                    <a:bodyPr/>
                    <a:lstStyle/>
                    <a:p>
                      <a:r>
                        <a:rPr lang="en-IN" sz="1800" dirty="0"/>
                        <a:t>Yb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13</a:t>
                      </a:r>
                      <a:endParaRPr lang="en-IN" sz="1800" dirty="0"/>
                    </a:p>
                  </a:txBody>
                  <a:tcPr/>
                </a:tc>
                <a:tc>
                  <a:txBody>
                    <a:bodyPr/>
                    <a:lstStyle/>
                    <a:p>
                      <a:r>
                        <a:rPr lang="en-IN" sz="1800" dirty="0"/>
                        <a:t>4f</a:t>
                      </a:r>
                      <a:r>
                        <a:rPr lang="en-IN" sz="1800" baseline="30000" dirty="0"/>
                        <a:t>14</a:t>
                      </a:r>
                      <a:endParaRPr lang="en-IN" sz="1800" dirty="0"/>
                    </a:p>
                  </a:txBody>
                  <a:tcPr/>
                </a:tc>
                <a:tc>
                  <a:txBody>
                    <a:bodyPr/>
                    <a:lstStyle/>
                    <a:p>
                      <a:r>
                        <a:rPr lang="en-IN" sz="1800" dirty="0"/>
                        <a:t>-</a:t>
                      </a:r>
                    </a:p>
                  </a:txBody>
                  <a:tcPr/>
                </a:tc>
                <a:tc>
                  <a:txBody>
                    <a:bodyPr/>
                    <a:lstStyle/>
                    <a:p>
                      <a:r>
                        <a:rPr lang="en-IN" sz="1800" dirty="0"/>
                        <a:t>1.94</a:t>
                      </a:r>
                    </a:p>
                  </a:txBody>
                  <a:tcPr/>
                </a:tc>
                <a:tc>
                  <a:txBody>
                    <a:bodyPr/>
                    <a:lstStyle/>
                    <a:p>
                      <a:r>
                        <a:rPr lang="en-IN" sz="1800" dirty="0"/>
                        <a:t>13</a:t>
                      </a:r>
                    </a:p>
                  </a:txBody>
                  <a:tcPr/>
                </a:tc>
                <a:extLst>
                  <a:ext uri="{0D108BD9-81ED-4DB2-BD59-A6C34878D82A}">
                    <a16:rowId xmlns:a16="http://schemas.microsoft.com/office/drawing/2014/main" val="3860773438"/>
                  </a:ext>
                </a:extLst>
              </a:tr>
              <a:tr h="370840">
                <a:tc>
                  <a:txBody>
                    <a:bodyPr/>
                    <a:lstStyle/>
                    <a:p>
                      <a:r>
                        <a:rPr lang="en-IN" sz="1800" dirty="0"/>
                        <a:t>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r>
                        <a:rPr lang="en-IN" sz="1800" dirty="0">
                          <a:solidFill>
                            <a:srgbClr val="FF0000"/>
                          </a:solidFill>
                        </a:rPr>
                        <a:t>4f</a:t>
                      </a:r>
                      <a:r>
                        <a:rPr lang="en-IN" sz="1800" baseline="30000" dirty="0">
                          <a:solidFill>
                            <a:srgbClr val="FF0000"/>
                          </a:solidFill>
                        </a:rPr>
                        <a:t>14</a:t>
                      </a:r>
                      <a:endParaRPr lang="en-IN" sz="1800" dirty="0">
                        <a:solidFill>
                          <a:srgbClr val="FF0000"/>
                        </a:solidFill>
                      </a:endParaRPr>
                    </a:p>
                  </a:txBody>
                  <a:tcPr/>
                </a:tc>
                <a:tc>
                  <a:txBody>
                    <a:bodyPr/>
                    <a:lstStyle/>
                    <a:p>
                      <a:r>
                        <a:rPr lang="en-IN" sz="1800" dirty="0"/>
                        <a:t>-</a:t>
                      </a:r>
                    </a:p>
                  </a:txBody>
                  <a:tcPr/>
                </a:tc>
                <a:tc>
                  <a:txBody>
                    <a:bodyPr/>
                    <a:lstStyle/>
                    <a:p>
                      <a:r>
                        <a:rPr lang="en-IN" sz="1800" dirty="0"/>
                        <a:t>-</a:t>
                      </a:r>
                    </a:p>
                  </a:txBody>
                  <a:tcPr/>
                </a:tc>
                <a:tc>
                  <a:txBody>
                    <a:bodyPr/>
                    <a:lstStyle/>
                    <a:p>
                      <a:r>
                        <a:rPr lang="en-IN" sz="1800" dirty="0"/>
                        <a:t>1.73</a:t>
                      </a:r>
                    </a:p>
                  </a:txBody>
                  <a:tcPr/>
                </a:tc>
                <a:tc>
                  <a:txBody>
                    <a:bodyPr/>
                    <a:lstStyle/>
                    <a:p>
                      <a:r>
                        <a:rPr lang="en-IN" sz="1800" dirty="0"/>
                        <a:t>14</a:t>
                      </a:r>
                    </a:p>
                  </a:txBody>
                  <a:tcPr/>
                </a:tc>
                <a:extLst>
                  <a:ext uri="{0D108BD9-81ED-4DB2-BD59-A6C34878D82A}">
                    <a16:rowId xmlns:a16="http://schemas.microsoft.com/office/drawing/2014/main" val="3339103941"/>
                  </a:ext>
                </a:extLst>
              </a:tr>
            </a:tbl>
          </a:graphicData>
        </a:graphic>
      </p:graphicFrame>
    </p:spTree>
    <p:extLst>
      <p:ext uri="{BB962C8B-B14F-4D97-AF65-F5344CB8AC3E}">
        <p14:creationId xmlns:p14="http://schemas.microsoft.com/office/powerpoint/2010/main" val="244637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4887877"/>
          </a:xfrm>
          <a:prstGeom prst="rect">
            <a:avLst/>
          </a:prstGeom>
          <a:noFill/>
        </p:spPr>
        <p:txBody>
          <a:bodyPr wrap="square">
            <a:spAutoFit/>
          </a:bodyPr>
          <a:lstStyle/>
          <a:p>
            <a:pPr indent="228600" algn="ctr">
              <a:lnSpc>
                <a:spcPct val="107000"/>
              </a:lnSpc>
              <a:spcAft>
                <a:spcPts val="800"/>
              </a:spcAft>
            </a:pPr>
            <a:r>
              <a:rPr lang="en-US" sz="3200" b="1" dirty="0">
                <a:solidFill>
                  <a:srgbClr val="C00000"/>
                </a:solidFill>
                <a:latin typeface="Times New Roman" panose="02020603050405020304" pitchFamily="18" charset="0"/>
                <a:ea typeface="Arial Unicode MS"/>
                <a:cs typeface="Times New Roman" panose="02020603050405020304" pitchFamily="18" charset="0"/>
              </a:rPr>
              <a:t>Syllabus</a:t>
            </a:r>
            <a:endParaRPr lang="en-US" sz="3200" dirty="0">
              <a:solidFill>
                <a:srgbClr val="C00000"/>
              </a:solidFill>
              <a:effectLst/>
              <a:latin typeface="Times New Roman" panose="02020603050405020304" pitchFamily="18" charset="0"/>
              <a:ea typeface="Arial Unicode MS"/>
              <a:cs typeface="Times New Roman" panose="02020603050405020304" pitchFamily="18" charset="0"/>
            </a:endParaRPr>
          </a:p>
          <a:p>
            <a:pPr marL="514350" indent="-514350" algn="just">
              <a:lnSpc>
                <a:spcPct val="107000"/>
              </a:lnSpc>
              <a:spcAft>
                <a:spcPts val="800"/>
              </a:spcAft>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Electronic configuration</a:t>
            </a:r>
          </a:p>
          <a:p>
            <a:pPr marL="514350" indent="-514350" algn="just">
              <a:lnSpc>
                <a:spcPct val="107000"/>
              </a:lnSpc>
              <a:spcAft>
                <a:spcPts val="800"/>
              </a:spcAft>
              <a:buAutoNum type="arabicPeriod"/>
            </a:pPr>
            <a:r>
              <a:rPr lang="en-US" sz="3200" b="1" dirty="0">
                <a:solidFill>
                  <a:srgbClr val="7030A0"/>
                </a:solidFill>
                <a:latin typeface="Times New Roman" panose="02020603050405020304" pitchFamily="18" charset="0"/>
                <a:ea typeface="Arial Unicode MS"/>
                <a:cs typeface="Times New Roman" panose="02020603050405020304" pitchFamily="18" charset="0"/>
              </a:rPr>
              <a:t>Lanthanide Contraction</a:t>
            </a:r>
          </a:p>
          <a:p>
            <a:pPr marL="514350" indent="-514350" algn="just">
              <a:lnSpc>
                <a:spcPct val="107000"/>
              </a:lnSpc>
              <a:spcAft>
                <a:spcPts val="800"/>
              </a:spcAft>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Oxidation State</a:t>
            </a:r>
          </a:p>
          <a:p>
            <a:pPr marL="514350" indent="-514350" algn="just">
              <a:lnSpc>
                <a:spcPct val="107000"/>
              </a:lnSpc>
              <a:spcAft>
                <a:spcPts val="800"/>
              </a:spcAft>
              <a:buAutoNum type="arabicPeriod"/>
            </a:pPr>
            <a:r>
              <a:rPr lang="en-US" sz="3200" b="1" dirty="0" err="1">
                <a:solidFill>
                  <a:srgbClr val="7030A0"/>
                </a:solidFill>
                <a:latin typeface="Times New Roman" panose="02020603050405020304" pitchFamily="18" charset="0"/>
                <a:ea typeface="Arial Unicode MS"/>
                <a:cs typeface="Times New Roman" panose="02020603050405020304" pitchFamily="18" charset="0"/>
              </a:rPr>
              <a:t>Colour</a:t>
            </a:r>
            <a:r>
              <a:rPr lang="en-US" sz="3200" b="1" dirty="0">
                <a:solidFill>
                  <a:srgbClr val="7030A0"/>
                </a:solidFill>
                <a:latin typeface="Times New Roman" panose="02020603050405020304" pitchFamily="18" charset="0"/>
                <a:ea typeface="Arial Unicode MS"/>
                <a:cs typeface="Times New Roman" panose="02020603050405020304" pitchFamily="18" charset="0"/>
              </a:rPr>
              <a:t> &amp; spectral properties</a:t>
            </a:r>
          </a:p>
          <a:p>
            <a:pPr marL="514350" indent="-514350" algn="just">
              <a:lnSpc>
                <a:spcPct val="107000"/>
              </a:lnSpc>
              <a:spcAft>
                <a:spcPts val="800"/>
              </a:spcAft>
              <a:buFontTx/>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Magnetic </a:t>
            </a:r>
            <a:r>
              <a:rPr lang="en-US" sz="3200" b="1" dirty="0">
                <a:solidFill>
                  <a:srgbClr val="7030A0"/>
                </a:solidFill>
                <a:latin typeface="Times New Roman" panose="02020603050405020304" pitchFamily="18" charset="0"/>
                <a:ea typeface="Arial Unicode MS"/>
                <a:cs typeface="Times New Roman" panose="02020603050405020304" pitchFamily="18" charset="0"/>
              </a:rPr>
              <a:t>properties</a:t>
            </a:r>
          </a:p>
          <a:p>
            <a:pPr marL="514350" indent="-514350" algn="just">
              <a:lnSpc>
                <a:spcPct val="107000"/>
              </a:lnSpc>
              <a:spcAft>
                <a:spcPts val="800"/>
              </a:spcAft>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Separation of Lanthanides (ion exchange method only)</a:t>
            </a:r>
          </a:p>
        </p:txBody>
      </p:sp>
    </p:spTree>
    <p:extLst>
      <p:ext uri="{BB962C8B-B14F-4D97-AF65-F5344CB8AC3E}">
        <p14:creationId xmlns:p14="http://schemas.microsoft.com/office/powerpoint/2010/main" val="316161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835269" cy="584775"/>
          </a:xfrm>
          <a:prstGeom prst="rect">
            <a:avLst/>
          </a:prstGeom>
          <a:noFill/>
        </p:spPr>
        <p:txBody>
          <a:bodyPr wrap="none" rtlCol="0">
            <a:spAutoFit/>
          </a:bodyPr>
          <a:lstStyle/>
          <a:p>
            <a:r>
              <a:rPr lang="en-US" sz="3200" b="1" dirty="0">
                <a:solidFill>
                  <a:srgbClr val="C00000"/>
                </a:solidFill>
                <a:latin typeface="Times New Roman" pitchFamily="18" charset="0"/>
                <a:cs typeface="Times New Roman" pitchFamily="18" charset="0"/>
              </a:rPr>
              <a:t>Table: </a:t>
            </a:r>
            <a:r>
              <a:rPr lang="en-US" sz="3200" b="1" dirty="0" err="1">
                <a:solidFill>
                  <a:srgbClr val="FF0000"/>
                </a:solidFill>
                <a:latin typeface="Times New Roman" pitchFamily="18" charset="0"/>
                <a:cs typeface="Times New Roman" pitchFamily="18" charset="0"/>
              </a:rPr>
              <a:t>Colour</a:t>
            </a:r>
            <a:r>
              <a:rPr lang="en-US" sz="3200" b="1" dirty="0">
                <a:solidFill>
                  <a:srgbClr val="C00000"/>
                </a:solidFill>
                <a:latin typeface="Times New Roman" pitchFamily="18" charset="0"/>
                <a:cs typeface="Times New Roman" pitchFamily="18" charset="0"/>
              </a:rPr>
              <a:t> of Lanthanide, Ln</a:t>
            </a:r>
            <a:r>
              <a:rPr lang="en-US" sz="3200" b="1" baseline="30000" dirty="0">
                <a:solidFill>
                  <a:srgbClr val="C00000"/>
                </a:solidFill>
                <a:latin typeface="Times New Roman" pitchFamily="18" charset="0"/>
                <a:cs typeface="Times New Roman" pitchFamily="18" charset="0"/>
              </a:rPr>
              <a:t>3+</a:t>
            </a:r>
            <a:r>
              <a:rPr lang="en-US" sz="3200" b="1" dirty="0">
                <a:solidFill>
                  <a:srgbClr val="C00000"/>
                </a:solidFill>
                <a:latin typeface="Times New Roman" pitchFamily="18" charset="0"/>
                <a:cs typeface="Times New Roman" pitchFamily="18" charset="0"/>
              </a:rPr>
              <a:t> ion</a:t>
            </a:r>
          </a:p>
        </p:txBody>
      </p:sp>
      <p:sp>
        <p:nvSpPr>
          <p:cNvPr id="6" name="Rectangle 2">
            <a:extLst>
              <a:ext uri="{FF2B5EF4-FFF2-40B4-BE49-F238E27FC236}">
                <a16:creationId xmlns:a16="http://schemas.microsoft.com/office/drawing/2014/main" id="{7F6D9269-ECA1-AB9F-8727-CD7E5BB36F35}"/>
              </a:ext>
            </a:extLst>
          </p:cNvPr>
          <p:cNvSpPr>
            <a:spLocks noChangeArrowheads="1"/>
          </p:cNvSpPr>
          <p:nvPr/>
        </p:nvSpPr>
        <p:spPr bwMode="auto">
          <a:xfrm>
            <a:off x="1709738" y="2366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TextBox 3">
            <a:extLst>
              <a:ext uri="{FF2B5EF4-FFF2-40B4-BE49-F238E27FC236}">
                <a16:creationId xmlns:a16="http://schemas.microsoft.com/office/drawing/2014/main" id="{91241626-36F4-B6B5-1CAE-AF89A65E2DDD}"/>
              </a:ext>
            </a:extLst>
          </p:cNvPr>
          <p:cNvSpPr txBox="1"/>
          <p:nvPr/>
        </p:nvSpPr>
        <p:spPr>
          <a:xfrm>
            <a:off x="533400" y="914400"/>
            <a:ext cx="8153400" cy="3108543"/>
          </a:xfrm>
          <a:prstGeom prst="rect">
            <a:avLst/>
          </a:prstGeom>
          <a:noFill/>
        </p:spPr>
        <p:txBody>
          <a:bodyPr wrap="square">
            <a:spAutoFit/>
          </a:bodyPr>
          <a:lstStyle/>
          <a:p>
            <a:pPr algn="just"/>
            <a:r>
              <a:rPr lang="en-IN" sz="2800" b="1" dirty="0"/>
              <a:t>The colour of lanthanides originate from f-f transition</a:t>
            </a:r>
          </a:p>
          <a:p>
            <a:pPr algn="just"/>
            <a:endParaRPr lang="en-IN" sz="2800" b="1" dirty="0"/>
          </a:p>
          <a:p>
            <a:pPr algn="just"/>
            <a:r>
              <a:rPr lang="en-IN" sz="2800" b="1" dirty="0"/>
              <a:t>F-f transition are much weaker &amp; narrower than d-d transition</a:t>
            </a:r>
          </a:p>
          <a:p>
            <a:pPr algn="just"/>
            <a:endParaRPr lang="en-IN" sz="2800" b="1" dirty="0"/>
          </a:p>
          <a:p>
            <a:pPr algn="just"/>
            <a:r>
              <a:rPr lang="en-IN" sz="2800" b="1" dirty="0"/>
              <a:t>This makes the colour of lanthanide </a:t>
            </a:r>
            <a:r>
              <a:rPr lang="en-IN" sz="2800" b="1" dirty="0" err="1"/>
              <a:t>conplexes</a:t>
            </a:r>
            <a:r>
              <a:rPr lang="en-IN" sz="2800" b="1" dirty="0"/>
              <a:t> far fainter than transition complexes.</a:t>
            </a:r>
          </a:p>
        </p:txBody>
      </p:sp>
    </p:spTree>
    <p:extLst>
      <p:ext uri="{BB962C8B-B14F-4D97-AF65-F5344CB8AC3E}">
        <p14:creationId xmlns:p14="http://schemas.microsoft.com/office/powerpoint/2010/main" val="112886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835269" cy="584775"/>
          </a:xfrm>
          <a:prstGeom prst="rect">
            <a:avLst/>
          </a:prstGeom>
          <a:noFill/>
        </p:spPr>
        <p:txBody>
          <a:bodyPr wrap="none" rtlCol="0">
            <a:spAutoFit/>
          </a:bodyPr>
          <a:lstStyle/>
          <a:p>
            <a:r>
              <a:rPr lang="en-US" sz="3200" b="1" dirty="0">
                <a:solidFill>
                  <a:srgbClr val="C00000"/>
                </a:solidFill>
                <a:latin typeface="Times New Roman" pitchFamily="18" charset="0"/>
                <a:cs typeface="Times New Roman" pitchFamily="18" charset="0"/>
              </a:rPr>
              <a:t>Table: </a:t>
            </a:r>
            <a:r>
              <a:rPr lang="en-US" sz="3200" b="1" dirty="0" err="1">
                <a:solidFill>
                  <a:srgbClr val="FF0000"/>
                </a:solidFill>
                <a:latin typeface="Times New Roman" pitchFamily="18" charset="0"/>
                <a:cs typeface="Times New Roman" pitchFamily="18" charset="0"/>
              </a:rPr>
              <a:t>Colour</a:t>
            </a:r>
            <a:r>
              <a:rPr lang="en-US" sz="3200" b="1" dirty="0">
                <a:solidFill>
                  <a:srgbClr val="C00000"/>
                </a:solidFill>
                <a:latin typeface="Times New Roman" pitchFamily="18" charset="0"/>
                <a:cs typeface="Times New Roman" pitchFamily="18" charset="0"/>
              </a:rPr>
              <a:t> of Lanthanide, Ln</a:t>
            </a:r>
            <a:r>
              <a:rPr lang="en-US" sz="3200" b="1" baseline="30000" dirty="0">
                <a:solidFill>
                  <a:srgbClr val="C00000"/>
                </a:solidFill>
                <a:latin typeface="Times New Roman" pitchFamily="18" charset="0"/>
                <a:cs typeface="Times New Roman" pitchFamily="18" charset="0"/>
              </a:rPr>
              <a:t>3+</a:t>
            </a:r>
            <a:r>
              <a:rPr lang="en-US" sz="3200" b="1" dirty="0">
                <a:solidFill>
                  <a:srgbClr val="C00000"/>
                </a:solidFill>
                <a:latin typeface="Times New Roman" pitchFamily="18" charset="0"/>
                <a:cs typeface="Times New Roman" pitchFamily="18" charset="0"/>
              </a:rPr>
              <a:t> ion</a:t>
            </a:r>
          </a:p>
        </p:txBody>
      </p:sp>
      <p:sp>
        <p:nvSpPr>
          <p:cNvPr id="6" name="Rectangle 2">
            <a:extLst>
              <a:ext uri="{FF2B5EF4-FFF2-40B4-BE49-F238E27FC236}">
                <a16:creationId xmlns:a16="http://schemas.microsoft.com/office/drawing/2014/main" id="{7F6D9269-ECA1-AB9F-8727-CD7E5BB36F35}"/>
              </a:ext>
            </a:extLst>
          </p:cNvPr>
          <p:cNvSpPr>
            <a:spLocks noChangeArrowheads="1"/>
          </p:cNvSpPr>
          <p:nvPr/>
        </p:nvSpPr>
        <p:spPr bwMode="auto">
          <a:xfrm>
            <a:off x="1709738" y="2366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5" name="Picture 4">
            <a:extLst>
              <a:ext uri="{FF2B5EF4-FFF2-40B4-BE49-F238E27FC236}">
                <a16:creationId xmlns:a16="http://schemas.microsoft.com/office/drawing/2014/main" id="{04B26E4E-2B3C-B4BA-417E-55BC51087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283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835269" cy="584775"/>
          </a:xfrm>
          <a:prstGeom prst="rect">
            <a:avLst/>
          </a:prstGeom>
          <a:noFill/>
        </p:spPr>
        <p:txBody>
          <a:bodyPr wrap="none" rtlCol="0">
            <a:spAutoFit/>
          </a:bodyPr>
          <a:lstStyle/>
          <a:p>
            <a:r>
              <a:rPr lang="en-US" sz="3200" b="1" dirty="0">
                <a:solidFill>
                  <a:srgbClr val="C00000"/>
                </a:solidFill>
                <a:latin typeface="Times New Roman" pitchFamily="18" charset="0"/>
                <a:cs typeface="Times New Roman" pitchFamily="18" charset="0"/>
              </a:rPr>
              <a:t>Table: </a:t>
            </a:r>
            <a:r>
              <a:rPr lang="en-US" sz="3200" b="1" dirty="0" err="1">
                <a:solidFill>
                  <a:srgbClr val="FF0000"/>
                </a:solidFill>
                <a:latin typeface="Times New Roman" pitchFamily="18" charset="0"/>
                <a:cs typeface="Times New Roman" pitchFamily="18" charset="0"/>
              </a:rPr>
              <a:t>Colour</a:t>
            </a:r>
            <a:r>
              <a:rPr lang="en-US" sz="3200" b="1" dirty="0">
                <a:solidFill>
                  <a:srgbClr val="C00000"/>
                </a:solidFill>
                <a:latin typeface="Times New Roman" pitchFamily="18" charset="0"/>
                <a:cs typeface="Times New Roman" pitchFamily="18" charset="0"/>
              </a:rPr>
              <a:t> of Lanthanide, Ln</a:t>
            </a:r>
            <a:r>
              <a:rPr lang="en-US" sz="3200" b="1" baseline="30000" dirty="0">
                <a:solidFill>
                  <a:srgbClr val="C00000"/>
                </a:solidFill>
                <a:latin typeface="Times New Roman" pitchFamily="18" charset="0"/>
                <a:cs typeface="Times New Roman" pitchFamily="18" charset="0"/>
              </a:rPr>
              <a:t>3+</a:t>
            </a:r>
            <a:r>
              <a:rPr lang="en-US" sz="3200" b="1" dirty="0">
                <a:solidFill>
                  <a:srgbClr val="C00000"/>
                </a:solidFill>
                <a:latin typeface="Times New Roman" pitchFamily="18" charset="0"/>
                <a:cs typeface="Times New Roman" pitchFamily="18" charset="0"/>
              </a:rPr>
              <a:t> ion</a:t>
            </a:r>
          </a:p>
        </p:txBody>
      </p:sp>
      <p:sp>
        <p:nvSpPr>
          <p:cNvPr id="6" name="Rectangle 2">
            <a:extLst>
              <a:ext uri="{FF2B5EF4-FFF2-40B4-BE49-F238E27FC236}">
                <a16:creationId xmlns:a16="http://schemas.microsoft.com/office/drawing/2014/main" id="{7F6D9269-ECA1-AB9F-8727-CD7E5BB36F35}"/>
              </a:ext>
            </a:extLst>
          </p:cNvPr>
          <p:cNvSpPr>
            <a:spLocks noChangeArrowheads="1"/>
          </p:cNvSpPr>
          <p:nvPr/>
        </p:nvSpPr>
        <p:spPr bwMode="auto">
          <a:xfrm>
            <a:off x="1709738" y="2366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TextBox 3">
            <a:extLst>
              <a:ext uri="{FF2B5EF4-FFF2-40B4-BE49-F238E27FC236}">
                <a16:creationId xmlns:a16="http://schemas.microsoft.com/office/drawing/2014/main" id="{91241626-36F4-B6B5-1CAE-AF89A65E2DDD}"/>
              </a:ext>
            </a:extLst>
          </p:cNvPr>
          <p:cNvSpPr txBox="1"/>
          <p:nvPr/>
        </p:nvSpPr>
        <p:spPr>
          <a:xfrm>
            <a:off x="533400" y="914400"/>
            <a:ext cx="8153400" cy="5693866"/>
          </a:xfrm>
          <a:prstGeom prst="rect">
            <a:avLst/>
          </a:prstGeom>
          <a:noFill/>
        </p:spPr>
        <p:txBody>
          <a:bodyPr wrap="square">
            <a:spAutoFit/>
          </a:bodyPr>
          <a:lstStyle/>
          <a:p>
            <a:pPr algn="just"/>
            <a:r>
              <a:rPr lang="en-IN" sz="2800" b="1" dirty="0"/>
              <a:t>The </a:t>
            </a:r>
            <a:r>
              <a:rPr lang="en-IN" sz="2800" b="1" dirty="0">
                <a:solidFill>
                  <a:srgbClr val="FF0000"/>
                </a:solidFill>
              </a:rPr>
              <a:t>lanthanide metals are silvery white </a:t>
            </a:r>
            <a:r>
              <a:rPr lang="en-IN" sz="2800" b="1" dirty="0"/>
              <a:t>but the trivalent lanthanide ions show different colours. Colour of the ions depends on the number of unpaired electrons because the elements with If electrons often have a similar colour to those of (14-x) </a:t>
            </a:r>
            <a:r>
              <a:rPr lang="en-IN" sz="2800" b="1" dirty="0" err="1"/>
              <a:t>f'electrons</a:t>
            </a:r>
            <a:r>
              <a:rPr lang="en-IN" sz="2800" b="1" dirty="0"/>
              <a:t>. This is evident from the following Table. The colour of lanthanide ions is due to the presence of partly filled f-orbitals. As a result it is possible to absorb certain wavelength from the visible region of the spectrum. This results in transition from one 4f orbital to another 4f orbital known as f-f transition. The colour transmitted is the colour shown by the substance.</a:t>
            </a:r>
          </a:p>
        </p:txBody>
      </p:sp>
    </p:spTree>
    <p:extLst>
      <p:ext uri="{BB962C8B-B14F-4D97-AF65-F5344CB8AC3E}">
        <p14:creationId xmlns:p14="http://schemas.microsoft.com/office/powerpoint/2010/main" val="3018292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0"/>
            <a:ext cx="6835269" cy="584775"/>
          </a:xfrm>
          <a:prstGeom prst="rect">
            <a:avLst/>
          </a:prstGeom>
          <a:noFill/>
        </p:spPr>
        <p:txBody>
          <a:bodyPr wrap="none" rtlCol="0">
            <a:spAutoFit/>
          </a:bodyPr>
          <a:lstStyle/>
          <a:p>
            <a:r>
              <a:rPr lang="en-US" sz="3200" b="1" dirty="0">
                <a:solidFill>
                  <a:srgbClr val="C00000"/>
                </a:solidFill>
                <a:latin typeface="Times New Roman" pitchFamily="18" charset="0"/>
                <a:cs typeface="Times New Roman" pitchFamily="18" charset="0"/>
              </a:rPr>
              <a:t>Table: </a:t>
            </a:r>
            <a:r>
              <a:rPr lang="en-US" sz="3200" b="1" dirty="0" err="1">
                <a:solidFill>
                  <a:srgbClr val="C00000"/>
                </a:solidFill>
                <a:latin typeface="Times New Roman" pitchFamily="18" charset="0"/>
                <a:cs typeface="Times New Roman" pitchFamily="18" charset="0"/>
              </a:rPr>
              <a:t>Colour</a:t>
            </a:r>
            <a:r>
              <a:rPr lang="en-US" sz="3200" b="1" dirty="0">
                <a:solidFill>
                  <a:srgbClr val="C00000"/>
                </a:solidFill>
                <a:latin typeface="Times New Roman" pitchFamily="18" charset="0"/>
                <a:cs typeface="Times New Roman" pitchFamily="18" charset="0"/>
              </a:rPr>
              <a:t> of Lanthanide, Ln</a:t>
            </a:r>
            <a:r>
              <a:rPr lang="en-US" sz="3200" b="1" baseline="30000" dirty="0">
                <a:solidFill>
                  <a:srgbClr val="C00000"/>
                </a:solidFill>
                <a:latin typeface="Times New Roman" pitchFamily="18" charset="0"/>
                <a:cs typeface="Times New Roman" pitchFamily="18" charset="0"/>
              </a:rPr>
              <a:t>3+</a:t>
            </a:r>
            <a:r>
              <a:rPr lang="en-US" sz="3200" b="1" dirty="0">
                <a:solidFill>
                  <a:srgbClr val="C00000"/>
                </a:solidFill>
                <a:latin typeface="Times New Roman" pitchFamily="18" charset="0"/>
                <a:cs typeface="Times New Roman" pitchFamily="18" charset="0"/>
              </a:rPr>
              <a:t> ion</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08B6589-EA49-193A-4869-8BD06EC349F6}"/>
                  </a:ext>
                </a:extLst>
              </p:cNvPr>
              <p:cNvGraphicFramePr>
                <a:graphicFrameLocks noGrp="1"/>
              </p:cNvGraphicFramePr>
              <p:nvPr/>
            </p:nvGraphicFramePr>
            <p:xfrm>
              <a:off x="304802" y="685800"/>
              <a:ext cx="8610598" cy="6084687"/>
            </p:xfrm>
            <a:graphic>
              <a:graphicData uri="http://schemas.openxmlformats.org/drawingml/2006/table">
                <a:tbl>
                  <a:tblPr firstRow="1" firstCol="1" bandRow="1">
                    <a:tableStyleId>{5C22544A-7EE6-4342-B048-85BDC9FD1C3A}</a:tableStyleId>
                  </a:tblPr>
                  <a:tblGrid>
                    <a:gridCol w="1434463">
                      <a:extLst>
                        <a:ext uri="{9D8B030D-6E8A-4147-A177-3AD203B41FA5}">
                          <a16:colId xmlns:a16="http://schemas.microsoft.com/office/drawing/2014/main" val="3544545467"/>
                        </a:ext>
                      </a:extLst>
                    </a:gridCol>
                    <a:gridCol w="1434463">
                      <a:extLst>
                        <a:ext uri="{9D8B030D-6E8A-4147-A177-3AD203B41FA5}">
                          <a16:colId xmlns:a16="http://schemas.microsoft.com/office/drawing/2014/main" val="2959103360"/>
                        </a:ext>
                      </a:extLst>
                    </a:gridCol>
                    <a:gridCol w="1435418">
                      <a:extLst>
                        <a:ext uri="{9D8B030D-6E8A-4147-A177-3AD203B41FA5}">
                          <a16:colId xmlns:a16="http://schemas.microsoft.com/office/drawing/2014/main" val="2473421915"/>
                        </a:ext>
                      </a:extLst>
                    </a:gridCol>
                    <a:gridCol w="1435418">
                      <a:extLst>
                        <a:ext uri="{9D8B030D-6E8A-4147-A177-3AD203B41FA5}">
                          <a16:colId xmlns:a16="http://schemas.microsoft.com/office/drawing/2014/main" val="1696446859"/>
                        </a:ext>
                      </a:extLst>
                    </a:gridCol>
                    <a:gridCol w="1435418">
                      <a:extLst>
                        <a:ext uri="{9D8B030D-6E8A-4147-A177-3AD203B41FA5}">
                          <a16:colId xmlns:a16="http://schemas.microsoft.com/office/drawing/2014/main" val="822261598"/>
                        </a:ext>
                      </a:extLst>
                    </a:gridCol>
                    <a:gridCol w="1435418">
                      <a:extLst>
                        <a:ext uri="{9D8B030D-6E8A-4147-A177-3AD203B41FA5}">
                          <a16:colId xmlns:a16="http://schemas.microsoft.com/office/drawing/2014/main" val="684100701"/>
                        </a:ext>
                      </a:extLst>
                    </a:gridCol>
                  </a:tblGrid>
                  <a:tr h="767686">
                    <a:tc>
                      <a:txBody>
                        <a:bodyPr/>
                        <a:lstStyle/>
                        <a:p>
                          <a:pPr algn="ctr">
                            <a:lnSpc>
                              <a:spcPct val="120000"/>
                            </a:lnSpc>
                            <a:spcAft>
                              <a:spcPts val="800"/>
                            </a:spcAft>
                          </a:pPr>
                          <a:r>
                            <a:rPr lang="en-IN" sz="2400" kern="100" dirty="0">
                              <a:effectLst/>
                            </a:rPr>
                            <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No. of f-electrons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colour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No. of f-electrons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5586279"/>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La</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0</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Lu</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14</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850977"/>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Ce</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1</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Yb</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13</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6475824"/>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Pr</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2</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Green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Tm</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12</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Pale green</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923046"/>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Nd</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3</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Lilac</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Er</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11</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108047"/>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Pm</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4</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Ho</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10</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Pale Yellow</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925446"/>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Sm</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5</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Yellow</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Dy</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9</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Yellow</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247898"/>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Eu</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6</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Pale 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Tb</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8</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Pale 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4936376"/>
                      </a:ext>
                    </a:extLst>
                  </a:tr>
                  <a:tr h="589839">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Gd</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7</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Colourless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14:m>
                            <m:oMathPara xmlns:m="http://schemas.openxmlformats.org/officeDocument/2006/math">
                              <m:oMathParaPr>
                                <m:jc m:val="centerGroup"/>
                              </m:oMathParaPr>
                              <m:oMath xmlns:m="http://schemas.openxmlformats.org/officeDocument/2006/math">
                                <m:sSup>
                                  <m:sSupPr>
                                    <m:ctrlPr>
                                      <a:rPr lang="en-IN" sz="2400" i="1" kern="100">
                                        <a:effectLst/>
                                        <a:latin typeface="Cambria Math" panose="02040503050406030204" pitchFamily="18" charset="0"/>
                                      </a:rPr>
                                    </m:ctrlPr>
                                  </m:sSupPr>
                                  <m:e>
                                    <m:r>
                                      <m:rPr>
                                        <m:sty m:val="p"/>
                                      </m:rPr>
                                      <a:rPr lang="en-IN" sz="2400" kern="100">
                                        <a:effectLst/>
                                        <a:latin typeface="Cambria Math" panose="02040503050406030204" pitchFamily="18" charset="0"/>
                                      </a:rPr>
                                      <m:t>Gd</m:t>
                                    </m:r>
                                  </m:e>
                                  <m:sup>
                                    <m:r>
                                      <a:rPr lang="en-IN" sz="2400" kern="100">
                                        <a:effectLst/>
                                        <a:latin typeface="Cambria Math" panose="02040503050406030204" pitchFamily="18" charset="0"/>
                                      </a:rPr>
                                      <m:t>3+</m:t>
                                    </m:r>
                                  </m:sup>
                                </m:sSup>
                              </m:oMath>
                            </m:oMathPara>
                          </a14:m>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7</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Colourless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542299"/>
                      </a:ext>
                    </a:extLst>
                  </a:tr>
                </a:tbl>
              </a:graphicData>
            </a:graphic>
          </p:graphicFrame>
        </mc:Choice>
        <mc:Fallback xmlns="">
          <p:graphicFrame>
            <p:nvGraphicFramePr>
              <p:cNvPr id="5" name="Table 4">
                <a:extLst>
                  <a:ext uri="{FF2B5EF4-FFF2-40B4-BE49-F238E27FC236}">
                    <a16:creationId xmlns:a16="http://schemas.microsoft.com/office/drawing/2014/main" id="{708B6589-EA49-193A-4869-8BD06EC349F6}"/>
                  </a:ext>
                </a:extLst>
              </p:cNvPr>
              <p:cNvGraphicFramePr>
                <a:graphicFrameLocks noGrp="1"/>
              </p:cNvGraphicFramePr>
              <p:nvPr>
                <p:extLst>
                  <p:ext uri="{D42A27DB-BD31-4B8C-83A1-F6EECF244321}">
                    <p14:modId xmlns:p14="http://schemas.microsoft.com/office/powerpoint/2010/main" val="4165084812"/>
                  </p:ext>
                </p:extLst>
              </p:nvPr>
            </p:nvGraphicFramePr>
            <p:xfrm>
              <a:off x="304802" y="685800"/>
              <a:ext cx="8610598" cy="6084687"/>
            </p:xfrm>
            <a:graphic>
              <a:graphicData uri="http://schemas.openxmlformats.org/drawingml/2006/table">
                <a:tbl>
                  <a:tblPr firstRow="1" firstCol="1" bandRow="1">
                    <a:tableStyleId>{5C22544A-7EE6-4342-B048-85BDC9FD1C3A}</a:tableStyleId>
                  </a:tblPr>
                  <a:tblGrid>
                    <a:gridCol w="1434463">
                      <a:extLst>
                        <a:ext uri="{9D8B030D-6E8A-4147-A177-3AD203B41FA5}">
                          <a16:colId xmlns:a16="http://schemas.microsoft.com/office/drawing/2014/main" val="3544545467"/>
                        </a:ext>
                      </a:extLst>
                    </a:gridCol>
                    <a:gridCol w="1434463">
                      <a:extLst>
                        <a:ext uri="{9D8B030D-6E8A-4147-A177-3AD203B41FA5}">
                          <a16:colId xmlns:a16="http://schemas.microsoft.com/office/drawing/2014/main" val="2959103360"/>
                        </a:ext>
                      </a:extLst>
                    </a:gridCol>
                    <a:gridCol w="1435418">
                      <a:extLst>
                        <a:ext uri="{9D8B030D-6E8A-4147-A177-3AD203B41FA5}">
                          <a16:colId xmlns:a16="http://schemas.microsoft.com/office/drawing/2014/main" val="2473421915"/>
                        </a:ext>
                      </a:extLst>
                    </a:gridCol>
                    <a:gridCol w="1435418">
                      <a:extLst>
                        <a:ext uri="{9D8B030D-6E8A-4147-A177-3AD203B41FA5}">
                          <a16:colId xmlns:a16="http://schemas.microsoft.com/office/drawing/2014/main" val="1696446859"/>
                        </a:ext>
                      </a:extLst>
                    </a:gridCol>
                    <a:gridCol w="1435418">
                      <a:extLst>
                        <a:ext uri="{9D8B030D-6E8A-4147-A177-3AD203B41FA5}">
                          <a16:colId xmlns:a16="http://schemas.microsoft.com/office/drawing/2014/main" val="822261598"/>
                        </a:ext>
                      </a:extLst>
                    </a:gridCol>
                    <a:gridCol w="1435418">
                      <a:extLst>
                        <a:ext uri="{9D8B030D-6E8A-4147-A177-3AD203B41FA5}">
                          <a16:colId xmlns:a16="http://schemas.microsoft.com/office/drawing/2014/main" val="684100701"/>
                        </a:ext>
                      </a:extLst>
                    </a:gridCol>
                  </a:tblGrid>
                  <a:tr h="848551">
                    <a:tc>
                      <a:txBody>
                        <a:bodyPr/>
                        <a:lstStyle/>
                        <a:p>
                          <a:pPr algn="ctr">
                            <a:lnSpc>
                              <a:spcPct val="120000"/>
                            </a:lnSpc>
                            <a:spcAft>
                              <a:spcPts val="800"/>
                            </a:spcAft>
                          </a:pPr>
                          <a:r>
                            <a:rPr lang="en-IN" sz="2400" kern="100" dirty="0">
                              <a:effectLst/>
                            </a:rPr>
                            <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No. of f-electrons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colour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No. of f-electrons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5586279"/>
                      </a:ext>
                    </a:extLst>
                  </a:tr>
                  <a:tr h="589839">
                    <a:tc>
                      <a:txBody>
                        <a:bodyPr/>
                        <a:lstStyle/>
                        <a:p>
                          <a:endParaRPr lang="en-US"/>
                        </a:p>
                      </a:txBody>
                      <a:tcPr marL="68580" marR="68580" marT="0" marB="0">
                        <a:blipFill>
                          <a:blip r:embed="rId2"/>
                          <a:stretch>
                            <a:fillRect l="-851" t="-151546" r="-502979" b="-788660"/>
                          </a:stretch>
                        </a:blipFill>
                      </a:tcPr>
                    </a:tc>
                    <a:tc>
                      <a:txBody>
                        <a:bodyPr/>
                        <a:lstStyle/>
                        <a:p>
                          <a:pPr algn="ctr">
                            <a:lnSpc>
                              <a:spcPct val="120000"/>
                            </a:lnSpc>
                            <a:spcAft>
                              <a:spcPts val="800"/>
                            </a:spcAft>
                          </a:pPr>
                          <a:r>
                            <a:rPr lang="en-IN" sz="2400" kern="100">
                              <a:effectLst/>
                            </a:rPr>
                            <a:t>0</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151546" r="-201271" b="-788660"/>
                          </a:stretch>
                        </a:blipFill>
                      </a:tcPr>
                    </a:tc>
                    <a:tc>
                      <a:txBody>
                        <a:bodyPr/>
                        <a:lstStyle/>
                        <a:p>
                          <a:pPr algn="ctr">
                            <a:lnSpc>
                              <a:spcPct val="120000"/>
                            </a:lnSpc>
                            <a:spcAft>
                              <a:spcPts val="800"/>
                            </a:spcAft>
                          </a:pPr>
                          <a:r>
                            <a:rPr lang="en-IN" sz="2400" kern="100">
                              <a:effectLst/>
                            </a:rPr>
                            <a:t>14</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850977"/>
                      </a:ext>
                    </a:extLst>
                  </a:tr>
                  <a:tr h="589839">
                    <a:tc>
                      <a:txBody>
                        <a:bodyPr/>
                        <a:lstStyle/>
                        <a:p>
                          <a:endParaRPr lang="en-US"/>
                        </a:p>
                      </a:txBody>
                      <a:tcPr marL="68580" marR="68580" marT="0" marB="0">
                        <a:blipFill>
                          <a:blip r:embed="rId2"/>
                          <a:stretch>
                            <a:fillRect l="-851" t="-251546" r="-502979" b="-688660"/>
                          </a:stretch>
                        </a:blipFill>
                      </a:tcPr>
                    </a:tc>
                    <a:tc>
                      <a:txBody>
                        <a:bodyPr/>
                        <a:lstStyle/>
                        <a:p>
                          <a:pPr algn="ctr">
                            <a:lnSpc>
                              <a:spcPct val="120000"/>
                            </a:lnSpc>
                            <a:spcAft>
                              <a:spcPts val="800"/>
                            </a:spcAft>
                          </a:pPr>
                          <a:r>
                            <a:rPr lang="en-IN" sz="2400" kern="100">
                              <a:effectLst/>
                            </a:rPr>
                            <a:t>1</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251546" r="-201271" b="-688660"/>
                          </a:stretch>
                        </a:blipFill>
                      </a:tcPr>
                    </a:tc>
                    <a:tc>
                      <a:txBody>
                        <a:bodyPr/>
                        <a:lstStyle/>
                        <a:p>
                          <a:pPr algn="ctr">
                            <a:lnSpc>
                              <a:spcPct val="120000"/>
                            </a:lnSpc>
                            <a:spcAft>
                              <a:spcPts val="800"/>
                            </a:spcAft>
                          </a:pPr>
                          <a:r>
                            <a:rPr lang="en-IN" sz="2400" kern="100">
                              <a:effectLst/>
                            </a:rPr>
                            <a:t>13</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Colourless</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6475824"/>
                      </a:ext>
                    </a:extLst>
                  </a:tr>
                  <a:tr h="848551">
                    <a:tc>
                      <a:txBody>
                        <a:bodyPr/>
                        <a:lstStyle/>
                        <a:p>
                          <a:endParaRPr lang="en-US"/>
                        </a:p>
                      </a:txBody>
                      <a:tcPr marL="68580" marR="68580" marT="0" marB="0">
                        <a:blipFill>
                          <a:blip r:embed="rId2"/>
                          <a:stretch>
                            <a:fillRect l="-851" t="-245324" r="-502979" b="-380576"/>
                          </a:stretch>
                        </a:blipFill>
                      </a:tcPr>
                    </a:tc>
                    <a:tc>
                      <a:txBody>
                        <a:bodyPr/>
                        <a:lstStyle/>
                        <a:p>
                          <a:pPr algn="ctr">
                            <a:lnSpc>
                              <a:spcPct val="120000"/>
                            </a:lnSpc>
                            <a:spcAft>
                              <a:spcPts val="800"/>
                            </a:spcAft>
                          </a:pPr>
                          <a:r>
                            <a:rPr lang="en-IN" sz="2400" kern="100">
                              <a:effectLst/>
                            </a:rPr>
                            <a:t>2</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Green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245324" r="-201271" b="-380576"/>
                          </a:stretch>
                        </a:blipFill>
                      </a:tcPr>
                    </a:tc>
                    <a:tc>
                      <a:txBody>
                        <a:bodyPr/>
                        <a:lstStyle/>
                        <a:p>
                          <a:pPr algn="ctr">
                            <a:lnSpc>
                              <a:spcPct val="120000"/>
                            </a:lnSpc>
                            <a:spcAft>
                              <a:spcPts val="800"/>
                            </a:spcAft>
                          </a:pPr>
                          <a:r>
                            <a:rPr lang="en-IN" sz="2400" kern="100">
                              <a:effectLst/>
                            </a:rPr>
                            <a:t>12</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Pale green</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923046"/>
                      </a:ext>
                    </a:extLst>
                  </a:tr>
                  <a:tr h="589839">
                    <a:tc>
                      <a:txBody>
                        <a:bodyPr/>
                        <a:lstStyle/>
                        <a:p>
                          <a:endParaRPr lang="en-US"/>
                        </a:p>
                      </a:txBody>
                      <a:tcPr marL="68580" marR="68580" marT="0" marB="0">
                        <a:blipFill>
                          <a:blip r:embed="rId2"/>
                          <a:stretch>
                            <a:fillRect l="-851" t="-494845" r="-502979" b="-445361"/>
                          </a:stretch>
                        </a:blipFill>
                      </a:tcPr>
                    </a:tc>
                    <a:tc>
                      <a:txBody>
                        <a:bodyPr/>
                        <a:lstStyle/>
                        <a:p>
                          <a:pPr algn="ctr">
                            <a:lnSpc>
                              <a:spcPct val="120000"/>
                            </a:lnSpc>
                            <a:spcAft>
                              <a:spcPts val="800"/>
                            </a:spcAft>
                          </a:pPr>
                          <a:r>
                            <a:rPr lang="en-IN" sz="2400" kern="100">
                              <a:effectLst/>
                            </a:rPr>
                            <a:t>3</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Lilac</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494845" r="-201271" b="-445361"/>
                          </a:stretch>
                        </a:blipFill>
                      </a:tcPr>
                    </a:tc>
                    <a:tc>
                      <a:txBody>
                        <a:bodyPr/>
                        <a:lstStyle/>
                        <a:p>
                          <a:pPr algn="ctr">
                            <a:lnSpc>
                              <a:spcPct val="120000"/>
                            </a:lnSpc>
                            <a:spcAft>
                              <a:spcPts val="800"/>
                            </a:spcAft>
                          </a:pPr>
                          <a:r>
                            <a:rPr lang="en-IN" sz="2400" kern="100">
                              <a:effectLst/>
                            </a:rPr>
                            <a:t>11</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108047"/>
                      </a:ext>
                    </a:extLst>
                  </a:tr>
                  <a:tr h="848551">
                    <a:tc>
                      <a:txBody>
                        <a:bodyPr/>
                        <a:lstStyle/>
                        <a:p>
                          <a:endParaRPr lang="en-US"/>
                        </a:p>
                      </a:txBody>
                      <a:tcPr marL="68580" marR="68580" marT="0" marB="0">
                        <a:blipFill>
                          <a:blip r:embed="rId2"/>
                          <a:stretch>
                            <a:fillRect l="-851" t="-415108" r="-502979" b="-210791"/>
                          </a:stretch>
                        </a:blipFill>
                      </a:tcPr>
                    </a:tc>
                    <a:tc>
                      <a:txBody>
                        <a:bodyPr/>
                        <a:lstStyle/>
                        <a:p>
                          <a:pPr algn="ctr">
                            <a:lnSpc>
                              <a:spcPct val="120000"/>
                            </a:lnSpc>
                            <a:spcAft>
                              <a:spcPts val="800"/>
                            </a:spcAft>
                          </a:pPr>
                          <a:r>
                            <a:rPr lang="en-IN" sz="2400" kern="100">
                              <a:effectLst/>
                            </a:rPr>
                            <a:t>4</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415108" r="-201271" b="-210791"/>
                          </a:stretch>
                        </a:blipFill>
                      </a:tcPr>
                    </a:tc>
                    <a:tc>
                      <a:txBody>
                        <a:bodyPr/>
                        <a:lstStyle/>
                        <a:p>
                          <a:pPr algn="ctr">
                            <a:lnSpc>
                              <a:spcPct val="120000"/>
                            </a:lnSpc>
                            <a:spcAft>
                              <a:spcPts val="800"/>
                            </a:spcAft>
                          </a:pPr>
                          <a:r>
                            <a:rPr lang="en-IN" sz="2400" kern="100" dirty="0">
                              <a:effectLst/>
                            </a:rPr>
                            <a:t>10</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Pale Yellow</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925446"/>
                      </a:ext>
                    </a:extLst>
                  </a:tr>
                  <a:tr h="589839">
                    <a:tc>
                      <a:txBody>
                        <a:bodyPr/>
                        <a:lstStyle/>
                        <a:p>
                          <a:endParaRPr lang="en-US"/>
                        </a:p>
                      </a:txBody>
                      <a:tcPr marL="68580" marR="68580" marT="0" marB="0">
                        <a:blipFill>
                          <a:blip r:embed="rId2"/>
                          <a:stretch>
                            <a:fillRect l="-851" t="-738144" r="-502979" b="-202062"/>
                          </a:stretch>
                        </a:blipFill>
                      </a:tcPr>
                    </a:tc>
                    <a:tc>
                      <a:txBody>
                        <a:bodyPr/>
                        <a:lstStyle/>
                        <a:p>
                          <a:pPr algn="ctr">
                            <a:lnSpc>
                              <a:spcPct val="120000"/>
                            </a:lnSpc>
                            <a:spcAft>
                              <a:spcPts val="800"/>
                            </a:spcAft>
                          </a:pPr>
                          <a:r>
                            <a:rPr lang="en-IN" sz="2400" kern="100">
                              <a:effectLst/>
                            </a:rPr>
                            <a:t>5</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Yellow</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738144" r="-201271" b="-202062"/>
                          </a:stretch>
                        </a:blipFill>
                      </a:tcPr>
                    </a:tc>
                    <a:tc>
                      <a:txBody>
                        <a:bodyPr/>
                        <a:lstStyle/>
                        <a:p>
                          <a:pPr algn="ctr">
                            <a:lnSpc>
                              <a:spcPct val="120000"/>
                            </a:lnSpc>
                            <a:spcAft>
                              <a:spcPts val="800"/>
                            </a:spcAft>
                          </a:pPr>
                          <a:r>
                            <a:rPr lang="en-IN" sz="2400" kern="100">
                              <a:effectLst/>
                            </a:rPr>
                            <a:t>9</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Yellow</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247898"/>
                      </a:ext>
                    </a:extLst>
                  </a:tr>
                  <a:tr h="589839">
                    <a:tc>
                      <a:txBody>
                        <a:bodyPr/>
                        <a:lstStyle/>
                        <a:p>
                          <a:endParaRPr lang="en-US"/>
                        </a:p>
                      </a:txBody>
                      <a:tcPr marL="68580" marR="68580" marT="0" marB="0">
                        <a:blipFill>
                          <a:blip r:embed="rId2"/>
                          <a:stretch>
                            <a:fillRect l="-851" t="-838144" r="-502979" b="-102062"/>
                          </a:stretch>
                        </a:blipFill>
                      </a:tcPr>
                    </a:tc>
                    <a:tc>
                      <a:txBody>
                        <a:bodyPr/>
                        <a:lstStyle/>
                        <a:p>
                          <a:pPr algn="ctr">
                            <a:lnSpc>
                              <a:spcPct val="120000"/>
                            </a:lnSpc>
                            <a:spcAft>
                              <a:spcPts val="800"/>
                            </a:spcAft>
                          </a:pPr>
                          <a:r>
                            <a:rPr lang="en-IN" sz="2400" kern="100">
                              <a:effectLst/>
                            </a:rPr>
                            <a:t>6</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Pale 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838144" r="-201271" b="-102062"/>
                          </a:stretch>
                        </a:blipFill>
                      </a:tcPr>
                    </a:tc>
                    <a:tc>
                      <a:txBody>
                        <a:bodyPr/>
                        <a:lstStyle/>
                        <a:p>
                          <a:pPr algn="ctr">
                            <a:lnSpc>
                              <a:spcPct val="120000"/>
                            </a:lnSpc>
                            <a:spcAft>
                              <a:spcPts val="800"/>
                            </a:spcAft>
                          </a:pPr>
                          <a:r>
                            <a:rPr lang="en-IN" sz="2400" kern="100">
                              <a:effectLst/>
                            </a:rPr>
                            <a:t>8</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a:effectLst/>
                            </a:rPr>
                            <a:t>Pale Pink</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4936376"/>
                      </a:ext>
                    </a:extLst>
                  </a:tr>
                  <a:tr h="589839">
                    <a:tc>
                      <a:txBody>
                        <a:bodyPr/>
                        <a:lstStyle/>
                        <a:p>
                          <a:endParaRPr lang="en-US"/>
                        </a:p>
                      </a:txBody>
                      <a:tcPr marL="68580" marR="68580" marT="0" marB="0">
                        <a:blipFill>
                          <a:blip r:embed="rId2"/>
                          <a:stretch>
                            <a:fillRect l="-851" t="-938144" r="-502979" b="-2062"/>
                          </a:stretch>
                        </a:blipFill>
                      </a:tcPr>
                    </a:tc>
                    <a:tc>
                      <a:txBody>
                        <a:bodyPr/>
                        <a:lstStyle/>
                        <a:p>
                          <a:pPr algn="ctr">
                            <a:lnSpc>
                              <a:spcPct val="120000"/>
                            </a:lnSpc>
                            <a:spcAft>
                              <a:spcPts val="800"/>
                            </a:spcAft>
                          </a:pPr>
                          <a:r>
                            <a:rPr lang="en-IN" sz="2400" kern="100">
                              <a:effectLst/>
                            </a:rPr>
                            <a:t>7</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Colourless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938144" r="-201271" b="-2062"/>
                          </a:stretch>
                        </a:blipFill>
                      </a:tcPr>
                    </a:tc>
                    <a:tc>
                      <a:txBody>
                        <a:bodyPr/>
                        <a:lstStyle/>
                        <a:p>
                          <a:pPr algn="ctr">
                            <a:lnSpc>
                              <a:spcPct val="120000"/>
                            </a:lnSpc>
                            <a:spcAft>
                              <a:spcPts val="800"/>
                            </a:spcAft>
                          </a:pPr>
                          <a:r>
                            <a:rPr lang="en-IN" sz="2400" kern="100">
                              <a:effectLst/>
                            </a:rPr>
                            <a:t>7</a:t>
                          </a:r>
                          <a:endParaRPr lang="en-IN"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800"/>
                            </a:spcAft>
                          </a:pPr>
                          <a:r>
                            <a:rPr lang="en-IN" sz="2400" kern="100" dirty="0">
                              <a:effectLst/>
                            </a:rPr>
                            <a:t>Colourless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542299"/>
                      </a:ext>
                    </a:extLst>
                  </a:tr>
                </a:tbl>
              </a:graphicData>
            </a:graphic>
          </p:graphicFrame>
        </mc:Fallback>
      </mc:AlternateContent>
      <p:sp>
        <p:nvSpPr>
          <p:cNvPr id="6" name="Rectangle 2">
            <a:extLst>
              <a:ext uri="{FF2B5EF4-FFF2-40B4-BE49-F238E27FC236}">
                <a16:creationId xmlns:a16="http://schemas.microsoft.com/office/drawing/2014/main" id="{7F6D9269-ECA1-AB9F-8727-CD7E5BB36F35}"/>
              </a:ext>
            </a:extLst>
          </p:cNvPr>
          <p:cNvSpPr>
            <a:spLocks noChangeArrowheads="1"/>
          </p:cNvSpPr>
          <p:nvPr/>
        </p:nvSpPr>
        <p:spPr bwMode="auto">
          <a:xfrm>
            <a:off x="1709738" y="2366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272026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8305800" cy="523220"/>
          </a:xfrm>
          <a:prstGeom prst="rect">
            <a:avLst/>
          </a:prstGeom>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Double beam UV-Visible Spectro photometer</a:t>
            </a:r>
          </a:p>
        </p:txBody>
      </p:sp>
      <p:sp>
        <p:nvSpPr>
          <p:cNvPr id="4" name="TextBox 3">
            <a:extLst>
              <a:ext uri="{FF2B5EF4-FFF2-40B4-BE49-F238E27FC236}">
                <a16:creationId xmlns:a16="http://schemas.microsoft.com/office/drawing/2014/main" id="{64D5206C-7418-B265-BF1E-6D96471FFBC6}"/>
              </a:ext>
            </a:extLst>
          </p:cNvPr>
          <p:cNvSpPr txBox="1"/>
          <p:nvPr/>
        </p:nvSpPr>
        <p:spPr>
          <a:xfrm>
            <a:off x="533400" y="533400"/>
            <a:ext cx="8305800" cy="469744"/>
          </a:xfrm>
          <a:prstGeom prst="rect">
            <a:avLst/>
          </a:prstGeom>
          <a:noFill/>
        </p:spPr>
        <p:txBody>
          <a:bodyPr wrap="square">
            <a:spAutoFit/>
          </a:bodyPr>
          <a:lstStyle/>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F0582BF-8DD9-953E-A98D-71077D2A7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24" y="762000"/>
            <a:ext cx="8890176" cy="3312735"/>
          </a:xfrm>
          <a:prstGeom prst="rect">
            <a:avLst/>
          </a:prstGeom>
        </p:spPr>
      </p:pic>
      <p:pic>
        <p:nvPicPr>
          <p:cNvPr id="11" name="Picture 10">
            <a:extLst>
              <a:ext uri="{FF2B5EF4-FFF2-40B4-BE49-F238E27FC236}">
                <a16:creationId xmlns:a16="http://schemas.microsoft.com/office/drawing/2014/main" id="{3A822F2B-DDC0-49C0-CE62-65B913A0E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86200"/>
            <a:ext cx="2705100" cy="2667000"/>
          </a:xfrm>
          <a:prstGeom prst="rect">
            <a:avLst/>
          </a:prstGeom>
        </p:spPr>
      </p:pic>
    </p:spTree>
    <p:extLst>
      <p:ext uri="{BB962C8B-B14F-4D97-AF65-F5344CB8AC3E}">
        <p14:creationId xmlns:p14="http://schemas.microsoft.com/office/powerpoint/2010/main" val="26986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0"/>
            <a:ext cx="8305800" cy="892552"/>
          </a:xfrm>
          <a:prstGeom prst="rect">
            <a:avLst/>
          </a:prstGeom>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SPECTRAL PROPERTIES OF LANTHANIDE</a:t>
            </a:r>
          </a:p>
          <a:p>
            <a:pPr algn="just"/>
            <a:endParaRPr lang="en-US" sz="2400" b="1" u="sng" dirty="0">
              <a:solidFill>
                <a:srgbClr val="002060"/>
              </a:solidFill>
            </a:endParaRPr>
          </a:p>
        </p:txBody>
      </p:sp>
      <p:sp>
        <p:nvSpPr>
          <p:cNvPr id="4" name="TextBox 3">
            <a:extLst>
              <a:ext uri="{FF2B5EF4-FFF2-40B4-BE49-F238E27FC236}">
                <a16:creationId xmlns:a16="http://schemas.microsoft.com/office/drawing/2014/main" id="{64D5206C-7418-B265-BF1E-6D96471FFBC6}"/>
              </a:ext>
            </a:extLst>
          </p:cNvPr>
          <p:cNvSpPr txBox="1"/>
          <p:nvPr/>
        </p:nvSpPr>
        <p:spPr>
          <a:xfrm>
            <a:off x="533400" y="533400"/>
            <a:ext cx="8305800" cy="469744"/>
          </a:xfrm>
          <a:prstGeom prst="rect">
            <a:avLst/>
          </a:prstGeom>
          <a:noFill/>
        </p:spPr>
        <p:txBody>
          <a:bodyPr wrap="square">
            <a:spAutoFit/>
          </a:bodyPr>
          <a:lstStyle/>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55745A-E41E-D02E-5767-11E13A3225F3}"/>
              </a:ext>
            </a:extLst>
          </p:cNvPr>
          <p:cNvSpPr txBox="1"/>
          <p:nvPr/>
        </p:nvSpPr>
        <p:spPr>
          <a:xfrm>
            <a:off x="533399" y="685800"/>
            <a:ext cx="8001001" cy="5816977"/>
          </a:xfrm>
          <a:prstGeom prst="rect">
            <a:avLst/>
          </a:prstGeom>
          <a:noFill/>
        </p:spPr>
        <p:txBody>
          <a:bodyPr wrap="square">
            <a:spAutoFit/>
          </a:bodyPr>
          <a:lstStyle/>
          <a:p>
            <a:pPr algn="just"/>
            <a:r>
              <a:rPr lang="en-IN" sz="3100" b="1" dirty="0"/>
              <a:t>The absorption spectra of the compounds of trivalent lanthanide ions show very sharp line like bands in the ultraviolet, visible or near infrared regions. These sharp bands obtained as a result of transitions in the partly filled 4f subshell electrons are known as </a:t>
            </a:r>
            <a:r>
              <a:rPr lang="en-IN" sz="3100" b="1" dirty="0">
                <a:solidFill>
                  <a:srgbClr val="FF0000"/>
                </a:solidFill>
              </a:rPr>
              <a:t>f-f transitions</a:t>
            </a:r>
            <a:r>
              <a:rPr lang="en-IN" sz="3100" b="1" dirty="0"/>
              <a:t>. The bands of lanthanide ions are so sharp that they are very useful for characterising the lanthanides and for their quantitative </a:t>
            </a:r>
            <a:r>
              <a:rPr lang="en-IN" sz="3100" b="1" dirty="0" err="1"/>
              <a:t>estimations.Since</a:t>
            </a:r>
            <a:r>
              <a:rPr lang="en-IN" sz="3100" b="1" dirty="0"/>
              <a:t> 4f orbitals lie deep in the atoms of these elements, therefore they are shielded from by agents. Thus the complexing</a:t>
            </a:r>
          </a:p>
        </p:txBody>
      </p:sp>
    </p:spTree>
    <p:extLst>
      <p:ext uri="{BB962C8B-B14F-4D97-AF65-F5344CB8AC3E}">
        <p14:creationId xmlns:p14="http://schemas.microsoft.com/office/powerpoint/2010/main" val="2117144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5772090"/>
            <a:ext cx="3571812" cy="400110"/>
          </a:xfrm>
          <a:prstGeom prst="rect">
            <a:avLst/>
          </a:prstGeom>
          <a:noFill/>
        </p:spPr>
        <p:txBody>
          <a:bodyPr wrap="none" rtlCol="0">
            <a:spAutoFit/>
          </a:bodyPr>
          <a:lstStyle/>
          <a:p>
            <a:r>
              <a:rPr lang="en-US" sz="2000" b="1" dirty="0">
                <a:solidFill>
                  <a:srgbClr val="C00000"/>
                </a:solidFill>
              </a:rPr>
              <a:t>Fig. UV-Vis spectrum of Ho</a:t>
            </a:r>
            <a:r>
              <a:rPr lang="en-US" sz="2000" b="1" baseline="30000" dirty="0">
                <a:solidFill>
                  <a:srgbClr val="C00000"/>
                </a:solidFill>
              </a:rPr>
              <a:t>3+ </a:t>
            </a:r>
            <a:r>
              <a:rPr lang="en-US" sz="2000" b="1" dirty="0">
                <a:solidFill>
                  <a:srgbClr val="C00000"/>
                </a:solidFill>
              </a:rPr>
              <a: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834" y="1219200"/>
            <a:ext cx="637976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58D9FEE-4EFD-C87F-5345-9851F15DD29B}"/>
              </a:ext>
            </a:extLst>
          </p:cNvPr>
          <p:cNvSpPr txBox="1"/>
          <p:nvPr/>
        </p:nvSpPr>
        <p:spPr>
          <a:xfrm>
            <a:off x="685800" y="152400"/>
            <a:ext cx="7979966" cy="523220"/>
          </a:xfrm>
          <a:prstGeom prst="rect">
            <a:avLst/>
          </a:prstGeom>
          <a:noFill/>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SPECTRAL PROPERTIES OF LANTHANIDE</a:t>
            </a:r>
          </a:p>
        </p:txBody>
      </p:sp>
    </p:spTree>
    <p:extLst>
      <p:ext uri="{BB962C8B-B14F-4D97-AF65-F5344CB8AC3E}">
        <p14:creationId xmlns:p14="http://schemas.microsoft.com/office/powerpoint/2010/main" val="273179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0"/>
            <a:ext cx="8305800" cy="830997"/>
          </a:xfrm>
          <a:prstGeom prst="rect">
            <a:avLst/>
          </a:prstGeom>
        </p:spPr>
        <p:txBody>
          <a:bodyPr wrap="square">
            <a:spAutoFit/>
          </a:bodyPr>
          <a:lstStyle/>
          <a:p>
            <a:pPr algn="ctr"/>
            <a:r>
              <a:rPr lang="en-US" sz="2400" b="1" dirty="0">
                <a:solidFill>
                  <a:srgbClr val="C00000"/>
                </a:solidFill>
              </a:rPr>
              <a:t>COLOUR AND SPECTRAL PROPERTIES</a:t>
            </a:r>
          </a:p>
          <a:p>
            <a:pPr algn="just"/>
            <a:endParaRPr lang="en-US" sz="2400" b="1" u="sng" dirty="0">
              <a:solidFill>
                <a:srgbClr val="00206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5206C-7418-B265-BF1E-6D96471FFBC6}"/>
                  </a:ext>
                </a:extLst>
              </p:cNvPr>
              <p:cNvSpPr txBox="1"/>
              <p:nvPr/>
            </p:nvSpPr>
            <p:spPr>
              <a:xfrm>
                <a:off x="533400" y="533400"/>
                <a:ext cx="8305800" cy="6170792"/>
              </a:xfrm>
              <a:prstGeom prst="rect">
                <a:avLst/>
              </a:prstGeom>
              <a:noFill/>
            </p:spPr>
            <p:txBody>
              <a:bodyPr wrap="square">
                <a:spAutoFit/>
              </a:bodyPr>
              <a:lstStyle/>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1. Spectra of atoms or molecules arise due to changes in the energy levels of electrons. If an electron absorbs radiation in the visible region, the atom or molecule exhibits colour. Colour may arise out of transitions of electrons in, d-orbitals and f-orbitals.</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2. Most of the lanthanide and actinide </a:t>
                </a:r>
                <a:r>
                  <a:rPr lang="en-IN" sz="2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ions are coloured </a:t>
                </a: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both in the solid state and in aqueous media. </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 In the case of lanthanides as well as actinides, the colour seems to depend on the number of unpaired electrons in the f orbitals </a:t>
                </a:r>
                <a:endParaRPr lang="en-IN" sz="2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4. Element </a:t>
                </a:r>
                <a:r>
                  <a:rPr lang="en-IN"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with </a:t>
                </a:r>
                <a14:m>
                  <m:oMath xmlns:m="http://schemas.openxmlformats.org/officeDocument/2006/math">
                    <m:sSup>
                      <m:sSupPr>
                        <m:ctrlPr>
                          <a:rPr lang="en-IN" sz="2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2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e>
                      <m:sup>
                        <m:r>
                          <a:rPr lang="en-IN" sz="2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sup>
                    </m:sSup>
                  </m:oMath>
                </a14:m>
                <a:r>
                  <a:rPr lang="en-IN"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configuration usually resemble those with </a:t>
                </a:r>
                <a14:m>
                  <m:oMath xmlns:m="http://schemas.openxmlformats.org/officeDocument/2006/math">
                    <m:sSup>
                      <m:sSupPr>
                        <m:ctrlPr>
                          <a:rPr lang="en-IN" sz="2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2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e>
                      <m:sup>
                        <m:r>
                          <a:rPr lang="en-IN" sz="2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𝟏𝟒</m:t>
                        </m:r>
                        <m:r>
                          <a:rPr lang="en-IN" sz="2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sup>
                    </m:sSup>
                  </m:oMath>
                </a14:m>
                <a:r>
                  <a:rPr lang="en-IN"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configurations on their colour</a:t>
                </a: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 However elements in other valency states differ in the colour from their isoelectronic (3+) counter parts</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5. Colour arises from the absorption of particular wavelengths in the visible region. The wavelength absorbed, corresponds to the energy required to promote the electron to a higher energy level.</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64D5206C-7418-B265-BF1E-6D96471FFBC6}"/>
                  </a:ext>
                </a:extLst>
              </p:cNvPr>
              <p:cNvSpPr txBox="1">
                <a:spLocks noRot="1" noChangeAspect="1" noMove="1" noResize="1" noEditPoints="1" noAdjustHandles="1" noChangeArrowheads="1" noChangeShapeType="1" noTextEdit="1"/>
              </p:cNvSpPr>
              <p:nvPr/>
            </p:nvSpPr>
            <p:spPr>
              <a:xfrm>
                <a:off x="533400" y="533400"/>
                <a:ext cx="8305800" cy="6170792"/>
              </a:xfrm>
              <a:prstGeom prst="rect">
                <a:avLst/>
              </a:prstGeom>
              <a:blipFill>
                <a:blip r:embed="rId2"/>
                <a:stretch>
                  <a:fillRect l="-954" t="-99" r="-881" b="-988"/>
                </a:stretch>
              </a:blipFill>
            </p:spPr>
            <p:txBody>
              <a:bodyPr/>
              <a:lstStyle/>
              <a:p>
                <a:r>
                  <a:rPr lang="en-IN">
                    <a:noFill/>
                  </a:rPr>
                  <a:t> </a:t>
                </a:r>
              </a:p>
            </p:txBody>
          </p:sp>
        </mc:Fallback>
      </mc:AlternateContent>
    </p:spTree>
    <p:extLst>
      <p:ext uri="{BB962C8B-B14F-4D97-AF65-F5344CB8AC3E}">
        <p14:creationId xmlns:p14="http://schemas.microsoft.com/office/powerpoint/2010/main" val="833645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4465"/>
            <a:ext cx="8305800" cy="461665"/>
          </a:xfrm>
          <a:prstGeom prst="rect">
            <a:avLst/>
          </a:prstGeom>
        </p:spPr>
        <p:txBody>
          <a:bodyPr wrap="square">
            <a:spAutoFit/>
          </a:bodyPr>
          <a:lstStyle/>
          <a:p>
            <a:pPr algn="ctr"/>
            <a:r>
              <a:rPr lang="en-US" sz="2400" b="1" dirty="0">
                <a:solidFill>
                  <a:srgbClr val="C00000"/>
                </a:solidFill>
              </a:rPr>
              <a:t>COLOUR AND SPECTRAL PROPERTIES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DBFD74-CABF-BF64-B211-21A31EBDBA49}"/>
                  </a:ext>
                </a:extLst>
              </p:cNvPr>
              <p:cNvSpPr txBox="1"/>
              <p:nvPr/>
            </p:nvSpPr>
            <p:spPr>
              <a:xfrm>
                <a:off x="457201" y="381000"/>
                <a:ext cx="8305799" cy="6474465"/>
              </a:xfrm>
              <a:prstGeom prst="rect">
                <a:avLst/>
              </a:prstGeom>
              <a:noFill/>
            </p:spPr>
            <p:txBody>
              <a:bodyPr wrap="square">
                <a:spAutoFit/>
              </a:bodyPr>
              <a:lstStyle/>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6. In the lanthanides, </a:t>
                </a:r>
                <a:r>
                  <a:rPr lang="en-IN" sz="2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spin-orbital coupling is more important than crystal field Splitting. </a:t>
                </a: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In the spectra of transition metals crystal field splitting is of major importance. </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7. Except Lu³ which has </a:t>
                </a:r>
                <a14:m>
                  <m:oMath xmlns:m="http://schemas.openxmlformats.org/officeDocument/2006/math">
                    <m:sSup>
                      <m:sSupPr>
                        <m:ctrlPr>
                          <a:rPr lang="en-IN" sz="22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2200" b="1" i="1" kern="100" smtClean="0">
                            <a:effectLst/>
                            <a:latin typeface="Cambria Math" panose="02040503050406030204" pitchFamily="18" charset="0"/>
                            <a:ea typeface="Calibri" panose="020F0502020204030204" pitchFamily="34" charset="0"/>
                            <a:cs typeface="Times New Roman" panose="02020603050405020304" pitchFamily="18" charset="0"/>
                          </a:rPr>
                          <m:t>𝒇</m:t>
                        </m:r>
                      </m:e>
                      <m:sup>
                        <m:r>
                          <a:rPr lang="en-IN" sz="2200" b="1" i="1" kern="100" smtClean="0">
                            <a:effectLst/>
                            <a:latin typeface="Cambria Math" panose="02040503050406030204" pitchFamily="18" charset="0"/>
                            <a:ea typeface="Calibri" panose="020F0502020204030204" pitchFamily="34" charset="0"/>
                            <a:cs typeface="Times New Roman" panose="02020603050405020304" pitchFamily="18" charset="0"/>
                          </a:rPr>
                          <m:t>𝟏𝟒</m:t>
                        </m:r>
                      </m:sup>
                    </m:sSup>
                  </m:oMath>
                </a14:m>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 configuration, all lanthanide ions show absorptions in the visible or near ultraviolet regions. These colours arise from </a:t>
                </a:r>
                <a:r>
                  <a:rPr lang="en-IN" sz="2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f-f transition</a:t>
                </a: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 These transitions are </a:t>
                </a:r>
                <a:r>
                  <a:rPr lang="en-IN"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actually forbidden Laporte principle</a:t>
                </a: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 since the change in subsidiary quantum number is zero. The </a:t>
                </a:r>
                <a:r>
                  <a:rPr lang="en-IN" sz="2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partial relaxation of the rule is responsible for the </a:t>
                </a:r>
                <a:r>
                  <a:rPr lang="en-IN" sz="2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pale colour.  </a:t>
                </a:r>
                <a:endParaRPr lang="en-IN" sz="2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8. The f-orbitals lie deeply in the atom, and are largely shielded by environmental factors, such as the nature and number of the ligands which complex the central ion, and from vibration of the ligands. </a:t>
                </a:r>
                <a:endParaRPr lang="en-IN"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200" b="1" kern="100" dirty="0">
                    <a:effectLst/>
                    <a:latin typeface="Times New Roman" panose="02020603050405020304" pitchFamily="18" charset="0"/>
                    <a:ea typeface="Calibri" panose="020F0502020204030204" pitchFamily="34" charset="0"/>
                    <a:cs typeface="Times New Roman" panose="02020603050405020304" pitchFamily="18" charset="0"/>
                  </a:rPr>
                  <a:t>9. </a:t>
                </a:r>
                <a:r>
                  <a:rPr lang="en-IN" sz="2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 position of the absorption bands in the spectra is largely independent of the number and nature of the ligands.</a:t>
                </a:r>
                <a:endParaRPr lang="en-IN" sz="2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68DBFD74-CABF-BF64-B211-21A31EBDBA49}"/>
                  </a:ext>
                </a:extLst>
              </p:cNvPr>
              <p:cNvSpPr txBox="1">
                <a:spLocks noRot="1" noChangeAspect="1" noMove="1" noResize="1" noEditPoints="1" noAdjustHandles="1" noChangeArrowheads="1" noChangeShapeType="1" noTextEdit="1"/>
              </p:cNvSpPr>
              <p:nvPr/>
            </p:nvSpPr>
            <p:spPr>
              <a:xfrm>
                <a:off x="457201" y="381000"/>
                <a:ext cx="8305799" cy="6474465"/>
              </a:xfrm>
              <a:prstGeom prst="rect">
                <a:avLst/>
              </a:prstGeom>
              <a:blipFill>
                <a:blip r:embed="rId2"/>
                <a:stretch>
                  <a:fillRect l="-954" t="-94" r="-880" b="-847"/>
                </a:stretch>
              </a:blipFill>
            </p:spPr>
            <p:txBody>
              <a:bodyPr/>
              <a:lstStyle/>
              <a:p>
                <a:r>
                  <a:rPr lang="en-IN">
                    <a:noFill/>
                  </a:rPr>
                  <a:t> </a:t>
                </a:r>
              </a:p>
            </p:txBody>
          </p:sp>
        </mc:Fallback>
      </mc:AlternateContent>
    </p:spTree>
    <p:extLst>
      <p:ext uri="{BB962C8B-B14F-4D97-AF65-F5344CB8AC3E}">
        <p14:creationId xmlns:p14="http://schemas.microsoft.com/office/powerpoint/2010/main" val="3035469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2291"/>
            <a:ext cx="8305800" cy="461665"/>
          </a:xfrm>
          <a:prstGeom prst="rect">
            <a:avLst/>
          </a:prstGeom>
        </p:spPr>
        <p:txBody>
          <a:bodyPr wrap="square">
            <a:spAutoFit/>
          </a:bodyPr>
          <a:lstStyle/>
          <a:p>
            <a:pPr algn="ctr"/>
            <a:r>
              <a:rPr lang="en-US" sz="2400" b="1" dirty="0">
                <a:solidFill>
                  <a:srgbClr val="C00000"/>
                </a:solidFill>
              </a:rPr>
              <a:t>COLOUR AND SPECTRAL PROPERTIES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965402-7486-C2F2-50BF-691D5B689C3E}"/>
                  </a:ext>
                </a:extLst>
              </p:cNvPr>
              <p:cNvSpPr txBox="1"/>
              <p:nvPr/>
            </p:nvSpPr>
            <p:spPr>
              <a:xfrm>
                <a:off x="609599" y="609600"/>
                <a:ext cx="7924802" cy="6156109"/>
              </a:xfrm>
              <a:prstGeom prst="rect">
                <a:avLst/>
              </a:prstGeom>
              <a:noFill/>
            </p:spPr>
            <p:txBody>
              <a:bodyPr wrap="square">
                <a:spAutoFit/>
              </a:bodyPr>
              <a:lstStyle/>
              <a:p>
                <a:pPr algn="just">
                  <a:lnSpc>
                    <a:spcPct val="120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10. </a:t>
                </a:r>
                <a:r>
                  <a:rPr lang="en-I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Vibration of the ligands affect only the external fields. However, this splits the spectroscopic states by 100 </a:t>
                </a:r>
                <a14:m>
                  <m:oMath xmlns:m="http://schemas.openxmlformats.org/officeDocument/2006/math">
                    <m:sSup>
                      <m:sSupPr>
                        <m:ctrlPr>
                          <a:rPr lang="en-IN" sz="2000" b="1"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2000" b="1"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𝒄𝒎</m:t>
                        </m:r>
                      </m:e>
                      <m:sup>
                        <m:r>
                          <a:rPr lang="en-IN" sz="2000" b="1"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000" b="1"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sup>
                    </m:sSup>
                  </m:oMath>
                </a14:m>
                <a:r>
                  <a:rPr lang="en-I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and hence the absorption bands are unusually sharp. Hence the lanthanides have also been used for calibrating spectroscopic instruments because of the sharpness of their absorption bands. </a:t>
                </a:r>
                <a:endParaRPr lang="en-IN" sz="20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endParaRPr lang="en-IN"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11. </a:t>
                </a:r>
                <a:r>
                  <a:rPr lang="en-I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For an f-electron, </a:t>
                </a:r>
                <a:r>
                  <a:rPr lang="en-IN" sz="2000" b="1" i="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I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3 and m can have the values from +3, +2, +1, 0, -1, -2, -3. Hence a large number of transitions are possible.</a:t>
                </a:r>
                <a:endParaRPr lang="en-IN" sz="20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endParaRPr lang="en-IN"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12. In the d-block elements however the absorption bands due to d-d transitions are broadened due to interaction with the fields due to the ligands.</a:t>
                </a:r>
                <a:endParaRPr lang="en-IN" sz="20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endParaRPr lang="en-IN"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000" b="1" dirty="0">
                    <a:effectLst/>
                    <a:latin typeface="Times New Roman" panose="02020603050405020304" pitchFamily="18" charset="0"/>
                    <a:ea typeface="Calibri" panose="020F0502020204030204" pitchFamily="34" charset="0"/>
                  </a:rPr>
                  <a:t>13. In the case of the lanthanides it is also possible have transitions from </a:t>
                </a:r>
                <a:r>
                  <a:rPr lang="en-IN" sz="2000" b="1" dirty="0">
                    <a:solidFill>
                      <a:srgbClr val="C00000"/>
                    </a:solidFill>
                    <a:effectLst/>
                    <a:latin typeface="Times New Roman" panose="02020603050405020304" pitchFamily="18" charset="0"/>
                    <a:ea typeface="Calibri" panose="020F0502020204030204" pitchFamily="34" charset="0"/>
                  </a:rPr>
                  <a:t>4f to 5d</a:t>
                </a:r>
                <a:r>
                  <a:rPr lang="en-IN" sz="2000" b="1" dirty="0">
                    <a:effectLst/>
                    <a:latin typeface="Times New Roman" panose="02020603050405020304" pitchFamily="18" charset="0"/>
                    <a:ea typeface="Calibri" panose="020F0502020204030204" pitchFamily="34" charset="0"/>
                  </a:rPr>
                  <a:t>. These transitions give rise to </a:t>
                </a:r>
                <a:r>
                  <a:rPr lang="en-IN" sz="2000" b="1" dirty="0">
                    <a:solidFill>
                      <a:srgbClr val="C00000"/>
                    </a:solidFill>
                    <a:effectLst/>
                    <a:latin typeface="Times New Roman" panose="02020603050405020304" pitchFamily="18" charset="0"/>
                    <a:ea typeface="Calibri" panose="020F0502020204030204" pitchFamily="34" charset="0"/>
                  </a:rPr>
                  <a:t>broader peaks and that position is affected by the nature of the ligands.</a:t>
                </a:r>
                <a:endParaRPr lang="en-IN" sz="2000" b="1" dirty="0">
                  <a:solidFill>
                    <a:srgbClr val="C00000"/>
                  </a:solidFill>
                </a:endParaRPr>
              </a:p>
            </p:txBody>
          </p:sp>
        </mc:Choice>
        <mc:Fallback xmlns="">
          <p:sp>
            <p:nvSpPr>
              <p:cNvPr id="4" name="TextBox 3">
                <a:extLst>
                  <a:ext uri="{FF2B5EF4-FFF2-40B4-BE49-F238E27FC236}">
                    <a16:creationId xmlns:a16="http://schemas.microsoft.com/office/drawing/2014/main" id="{2E965402-7486-C2F2-50BF-691D5B689C3E}"/>
                  </a:ext>
                </a:extLst>
              </p:cNvPr>
              <p:cNvSpPr txBox="1">
                <a:spLocks noRot="1" noChangeAspect="1" noMove="1" noResize="1" noEditPoints="1" noAdjustHandles="1" noChangeArrowheads="1" noChangeShapeType="1" noTextEdit="1"/>
              </p:cNvSpPr>
              <p:nvPr/>
            </p:nvSpPr>
            <p:spPr>
              <a:xfrm>
                <a:off x="609599" y="609600"/>
                <a:ext cx="7924802" cy="6156109"/>
              </a:xfrm>
              <a:prstGeom prst="rect">
                <a:avLst/>
              </a:prstGeom>
              <a:blipFill>
                <a:blip r:embed="rId2"/>
                <a:stretch>
                  <a:fillRect l="-769" r="-769"/>
                </a:stretch>
              </a:blipFill>
            </p:spPr>
            <p:txBody>
              <a:bodyPr/>
              <a:lstStyle/>
              <a:p>
                <a:r>
                  <a:rPr lang="en-IN">
                    <a:noFill/>
                  </a:rPr>
                  <a:t> </a:t>
                </a:r>
              </a:p>
            </p:txBody>
          </p:sp>
        </mc:Fallback>
      </mc:AlternateContent>
    </p:spTree>
    <p:extLst>
      <p:ext uri="{BB962C8B-B14F-4D97-AF65-F5344CB8AC3E}">
        <p14:creationId xmlns:p14="http://schemas.microsoft.com/office/powerpoint/2010/main" val="114907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6585264"/>
          </a:xfrm>
          <a:prstGeom prst="rect">
            <a:avLst/>
          </a:prstGeom>
          <a:noFill/>
        </p:spPr>
        <p:txBody>
          <a:bodyPr wrap="square">
            <a:spAutoFit/>
          </a:bodyPr>
          <a:lstStyle/>
          <a:p>
            <a:pPr indent="228600" algn="ctr">
              <a:lnSpc>
                <a:spcPct val="107000"/>
              </a:lnSpc>
              <a:spcAft>
                <a:spcPts val="800"/>
              </a:spcAft>
            </a:pPr>
            <a:r>
              <a:rPr lang="en-US" sz="3200" b="1" dirty="0">
                <a:solidFill>
                  <a:srgbClr val="C00000"/>
                </a:solidFill>
                <a:effectLst/>
                <a:latin typeface="Times New Roman" panose="02020603050405020304" pitchFamily="18" charset="0"/>
                <a:ea typeface="Arial Unicode MS"/>
                <a:cs typeface="Times New Roman" panose="02020603050405020304" pitchFamily="18" charset="0"/>
              </a:rPr>
              <a:t>f-block elements</a:t>
            </a:r>
            <a:endParaRPr lang="en-US" sz="3200" dirty="0">
              <a:solidFill>
                <a:srgbClr val="C00000"/>
              </a:solidFill>
              <a:effectLst/>
              <a:latin typeface="Times New Roman" panose="02020603050405020304" pitchFamily="18" charset="0"/>
              <a:ea typeface="Arial Unicode MS"/>
              <a:cs typeface="Times New Roman" panose="02020603050405020304" pitchFamily="18" charset="0"/>
            </a:endParaRPr>
          </a:p>
          <a:p>
            <a:pPr indent="228600" algn="just">
              <a:lnSpc>
                <a:spcPct val="107000"/>
              </a:lnSpc>
              <a:spcAft>
                <a:spcPts val="800"/>
              </a:spcAft>
            </a:pPr>
            <a:r>
              <a:rPr lang="en-US" sz="3200" b="1" dirty="0">
                <a:solidFill>
                  <a:srgbClr val="000000"/>
                </a:solidFill>
                <a:effectLst/>
                <a:latin typeface="Times New Roman" panose="02020603050405020304" pitchFamily="18" charset="0"/>
                <a:ea typeface="Arial Unicode MS"/>
                <a:cs typeface="Times New Roman" panose="02020603050405020304" pitchFamily="18" charset="0"/>
              </a:rPr>
              <a:t>The f-block elements are those elements whose </a:t>
            </a:r>
            <a:r>
              <a:rPr lang="en-US" sz="3200" b="1" dirty="0">
                <a:solidFill>
                  <a:srgbClr val="FF0000"/>
                </a:solidFill>
                <a:effectLst/>
                <a:latin typeface="Times New Roman" panose="02020603050405020304" pitchFamily="18" charset="0"/>
                <a:ea typeface="Arial Unicode MS"/>
                <a:cs typeface="Times New Roman" panose="02020603050405020304" pitchFamily="18" charset="0"/>
              </a:rPr>
              <a:t>last electron (differentiating electron) enters into the (n-2)f-orbital at the valence shell. </a:t>
            </a:r>
            <a:r>
              <a:rPr lang="en-US" sz="3200" b="1" dirty="0">
                <a:solidFill>
                  <a:srgbClr val="000000"/>
                </a:solidFill>
                <a:effectLst/>
                <a:latin typeface="Times New Roman" panose="02020603050405020304" pitchFamily="18" charset="0"/>
                <a:ea typeface="Arial Unicode MS"/>
                <a:cs typeface="Times New Roman" panose="02020603050405020304" pitchFamily="18" charset="0"/>
              </a:rPr>
              <a:t>General electronic configuration of them is </a:t>
            </a:r>
            <a:r>
              <a:rPr lang="en-IN" sz="3200" b="1" dirty="0">
                <a:solidFill>
                  <a:srgbClr val="FF0000"/>
                </a:solidFill>
                <a:highlight>
                  <a:srgbClr val="FFFFFF"/>
                </a:highlight>
                <a:latin typeface="Times New Roman" panose="02020603050405020304" pitchFamily="18" charset="0"/>
                <a:ea typeface="Arial Unicode MS"/>
                <a:cs typeface="Times New Roman" panose="02020603050405020304" pitchFamily="18" charset="0"/>
              </a:rPr>
              <a:t>n</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s</a:t>
            </a:r>
            <a:r>
              <a:rPr lang="en-IN" sz="3200" b="1" i="0" baseline="30000" dirty="0">
                <a:solidFill>
                  <a:srgbClr val="FF0000"/>
                </a:solidFill>
                <a:effectLst/>
                <a:highlight>
                  <a:srgbClr val="FFFFFF"/>
                </a:highlight>
                <a:latin typeface="Times New Roman" panose="02020603050405020304" pitchFamily="18" charset="0"/>
                <a:cs typeface="Times New Roman" panose="02020603050405020304" pitchFamily="18" charset="0"/>
              </a:rPr>
              <a:t>2</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(n-1)d</a:t>
            </a:r>
            <a:r>
              <a:rPr lang="en-IN" sz="3200" b="1" i="0" baseline="30000" dirty="0">
                <a:solidFill>
                  <a:srgbClr val="FF0000"/>
                </a:solidFill>
                <a:effectLst/>
                <a:highlight>
                  <a:srgbClr val="FFFFFF"/>
                </a:highlight>
                <a:latin typeface="Times New Roman" panose="02020603050405020304" pitchFamily="18" charset="0"/>
                <a:cs typeface="Times New Roman" panose="02020603050405020304" pitchFamily="18" charset="0"/>
              </a:rPr>
              <a:t>0-1 </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(n-2)f</a:t>
            </a:r>
            <a:r>
              <a:rPr lang="en-IN" sz="3200" b="1" i="0" baseline="30000" dirty="0">
                <a:solidFill>
                  <a:srgbClr val="FF0000"/>
                </a:solidFill>
                <a:effectLst/>
                <a:highlight>
                  <a:srgbClr val="FFFFFF"/>
                </a:highlight>
                <a:latin typeface="Times New Roman" panose="02020603050405020304" pitchFamily="18" charset="0"/>
                <a:cs typeface="Times New Roman" panose="02020603050405020304" pitchFamily="18" charset="0"/>
              </a:rPr>
              <a:t>0-14</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 </a:t>
            </a:r>
            <a:r>
              <a:rPr lang="en-IN" sz="3200" b="1" i="0" dirty="0">
                <a:effectLst/>
                <a:highlight>
                  <a:srgbClr val="FFFFFF"/>
                </a:highlight>
                <a:latin typeface="Times New Roman" panose="02020603050405020304" pitchFamily="18" charset="0"/>
                <a:cs typeface="Times New Roman" panose="02020603050405020304" pitchFamily="18" charset="0"/>
              </a:rPr>
              <a:t>Since the last electron of them enter into (n-2) shell,</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a:t>
            </a:r>
            <a:r>
              <a:rPr lang="en-US" sz="3200" b="1" i="0" dirty="0">
                <a:solidFill>
                  <a:srgbClr val="000000"/>
                </a:solidFill>
                <a:highlight>
                  <a:srgbClr val="FFFFFF"/>
                </a:highlight>
                <a:latin typeface="Times New Roman" panose="02020603050405020304" pitchFamily="18" charset="0"/>
                <a:cs typeface="Times New Roman" panose="02020603050405020304" pitchFamily="18" charset="0"/>
              </a:rPr>
              <a:t>t</a:t>
            </a:r>
            <a:r>
              <a:rPr lang="en-US" sz="3200" b="1" dirty="0">
                <a:solidFill>
                  <a:srgbClr val="000000"/>
                </a:solidFill>
                <a:effectLst/>
                <a:latin typeface="Times New Roman" panose="02020603050405020304" pitchFamily="18" charset="0"/>
                <a:ea typeface="Arial Unicode MS"/>
                <a:cs typeface="Times New Roman" panose="02020603050405020304" pitchFamily="18" charset="0"/>
              </a:rPr>
              <a:t>hey are called </a:t>
            </a:r>
            <a:r>
              <a:rPr lang="en-US" sz="3200" b="1" dirty="0">
                <a:solidFill>
                  <a:srgbClr val="FF0000"/>
                </a:solidFill>
                <a:effectLst/>
                <a:latin typeface="Times New Roman" panose="02020603050405020304" pitchFamily="18" charset="0"/>
                <a:ea typeface="Arial Unicode MS"/>
                <a:cs typeface="Times New Roman" panose="02020603050405020304" pitchFamily="18" charset="0"/>
              </a:rPr>
              <a:t>inner-transition elements. If the last electron enter into 4f orbital then are called Lanthanide and if enters into 5f orbital  then they are called Actinide</a:t>
            </a:r>
          </a:p>
          <a:p>
            <a:pPr indent="228600" algn="just">
              <a:lnSpc>
                <a:spcPct val="107000"/>
              </a:lnSpc>
              <a:spcAft>
                <a:spcPts val="800"/>
              </a:spcAft>
            </a:pPr>
            <a:r>
              <a:rPr lang="en-US" sz="3200" b="1" dirty="0">
                <a:solidFill>
                  <a:srgbClr val="7030A0"/>
                </a:solidFill>
                <a:effectLst/>
                <a:latin typeface="Times New Roman" panose="02020603050405020304" pitchFamily="18" charset="0"/>
                <a:ea typeface="Arial Unicode MS"/>
              </a:rPr>
              <a:t>All the f-block elements are metal.</a:t>
            </a:r>
            <a:endParaRPr lang="en-US" sz="3200" b="1" dirty="0">
              <a:solidFill>
                <a:srgbClr val="7030A0"/>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4115302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246885"/>
            <a:ext cx="8305800" cy="830997"/>
          </a:xfrm>
          <a:prstGeom prst="rect">
            <a:avLst/>
          </a:prstGeom>
        </p:spPr>
        <p:txBody>
          <a:bodyPr wrap="square">
            <a:spAutoFit/>
          </a:bodyPr>
          <a:lstStyle/>
          <a:p>
            <a:pPr algn="ctr"/>
            <a:r>
              <a:rPr lang="en-US" sz="2400" b="1" dirty="0">
                <a:solidFill>
                  <a:srgbClr val="C00000"/>
                </a:solidFill>
              </a:rPr>
              <a:t>COLOUR AND SPECTRAL PROPERTIES</a:t>
            </a:r>
          </a:p>
          <a:p>
            <a:pPr algn="just"/>
            <a:endParaRPr lang="en-US" sz="2400" b="1" u="sng" dirty="0">
              <a:solidFill>
                <a:srgbClr val="00206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C96313-5711-B34E-F2C5-1177C32D7E4F}"/>
                  </a:ext>
                </a:extLst>
              </p:cNvPr>
              <p:cNvSpPr txBox="1"/>
              <p:nvPr/>
            </p:nvSpPr>
            <p:spPr>
              <a:xfrm>
                <a:off x="381000" y="697327"/>
                <a:ext cx="8382000" cy="5932073"/>
              </a:xfrm>
              <a:prstGeom prst="rect">
                <a:avLst/>
              </a:prstGeom>
              <a:noFill/>
            </p:spPr>
            <p:txBody>
              <a:bodyPr wrap="square">
                <a:spAutoFit/>
              </a:bodyPr>
              <a:lstStyle/>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14. The absorption spectra of lanthanides are useful both for their qualitative detection and quantitative estimation. </a:t>
                </a: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Lanthanide elements have also been used as biological traces for drugs,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since their course in the organism can be followed by spectroscopy, their peaks being quite sharp and characteristic.</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15. </a:t>
                </a:r>
                <a14:m>
                  <m:oMath xmlns:m="http://schemas.openxmlformats.org/officeDocument/2006/math">
                    <m:sSup>
                      <m:sSupPr>
                        <m:ctrlPr>
                          <a:rPr lang="en-IN" sz="18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1800" b="1" i="1" kern="100">
                            <a:effectLst/>
                            <a:latin typeface="Cambria Math" panose="02040503050406030204" pitchFamily="18" charset="0"/>
                            <a:ea typeface="Calibri" panose="020F0502020204030204" pitchFamily="34" charset="0"/>
                            <a:cs typeface="Times New Roman" panose="02020603050405020304" pitchFamily="18" charset="0"/>
                          </a:rPr>
                          <m:t>𝐂𝐞</m:t>
                        </m:r>
                      </m:e>
                      <m:sup>
                        <m:r>
                          <a:rPr lang="en-IN" sz="1800" b="1" i="1" kern="100">
                            <a:effectLst/>
                            <a:latin typeface="Cambria Math" panose="02040503050406030204" pitchFamily="18" charset="0"/>
                            <a:ea typeface="Calibri" panose="020F0502020204030204" pitchFamily="34" charset="0"/>
                            <a:cs typeface="Times New Roman" panose="02020603050405020304" pitchFamily="18" charset="0"/>
                          </a:rPr>
                          <m:t>𝟑</m:t>
                        </m:r>
                        <m:r>
                          <a:rPr lang="en-IN" sz="1800" b="1" kern="1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p>
                      <m:sSupPr>
                        <m:ctrlPr>
                          <a:rPr lang="en-IN" sz="18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1800" b="1" i="1" kern="100">
                            <a:effectLst/>
                            <a:latin typeface="Cambria Math" panose="02040503050406030204" pitchFamily="18" charset="0"/>
                            <a:ea typeface="Calibri" panose="020F0502020204030204" pitchFamily="34" charset="0"/>
                            <a:cs typeface="Times New Roman" panose="02020603050405020304" pitchFamily="18" charset="0"/>
                          </a:rPr>
                          <m:t>𝐘𝐛</m:t>
                        </m:r>
                      </m:e>
                      <m:sup>
                        <m:r>
                          <a:rPr lang="en-IN" sz="1800" b="1" i="1" kern="100">
                            <a:effectLst/>
                            <a:latin typeface="Cambria Math" panose="02040503050406030204" pitchFamily="18" charset="0"/>
                            <a:ea typeface="Calibri" panose="020F0502020204030204" pitchFamily="34" charset="0"/>
                            <a:cs typeface="Times New Roman" panose="02020603050405020304" pitchFamily="18" charset="0"/>
                          </a:rPr>
                          <m:t>𝟑</m:t>
                        </m:r>
                        <m:r>
                          <a:rPr lang="en-IN" sz="1800" b="1" kern="1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 are colourless since they do not absorb in the visible region, but they exhibit strong absorption in the UV region arising out of transitions from 4f to 5d.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Absorption is strong since </a:t>
                </a:r>
                <a14:m>
                  <m:oMath xmlns:m="http://schemas.openxmlformats.org/officeDocument/2006/math">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in this case is 1. This is an allowed transition and gives stronger absorption than the forbidden f-f transitions. Further promotion of electrons occur easier in these ions since the electronic configuration of </a:t>
                </a:r>
                <a14:m>
                  <m:oMath xmlns:m="http://schemas.openxmlformats.org/officeDocument/2006/math">
                    <m:sSup>
                      <m:sSupPr>
                        <m:ctrlPr>
                          <a:rPr lang="en-IN"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IN" sz="1800" kern="100">
                            <a:effectLst/>
                            <a:latin typeface="Cambria Math" panose="02040503050406030204" pitchFamily="18" charset="0"/>
                            <a:ea typeface="Calibri" panose="020F0502020204030204" pitchFamily="34" charset="0"/>
                            <a:cs typeface="Times New Roman" panose="02020603050405020304" pitchFamily="18" charset="0"/>
                          </a:rPr>
                          <m:t>Ce</m:t>
                        </m:r>
                      </m:e>
                      <m:sup>
                        <m:r>
                          <a:rPr lang="en-IN" sz="1800" kern="1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is f</a:t>
                </a:r>
                <a:r>
                  <a:rPr lang="en-IN"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while for Tb</a:t>
                </a:r>
                <a:r>
                  <a:rPr lang="en-IN"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it is f</a:t>
                </a:r>
                <a:r>
                  <a:rPr lang="en-IN"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8</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Loss of an electron results in an ion with of a vacant f-level and a half-filled f level respectively, and hence the </a:t>
                </a: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f-d transitions result in broad peaks</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in contrast to the narrow f-f peaks</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Charge transfer spectra are possible due to the transfer of an electron from the ligand to the central ion. This is favoured by a high oxidation state of the central ion and the ligand has atoms in low oxidation states. This absorption produces intense colours.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16. The strong colour of </a:t>
                </a:r>
                <a14:m>
                  <m:oMath xmlns:m="http://schemas.openxmlformats.org/officeDocument/2006/math">
                    <m:sSup>
                      <m:sSupPr>
                        <m:ctrlPr>
                          <a:rPr lang="en-IN"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IN" sz="1800" kern="100">
                            <a:effectLst/>
                            <a:latin typeface="Cambria Math" panose="02040503050406030204" pitchFamily="18" charset="0"/>
                            <a:ea typeface="Calibri" panose="020F0502020204030204" pitchFamily="34" charset="0"/>
                            <a:cs typeface="Times New Roman" panose="02020603050405020304" pitchFamily="18" charset="0"/>
                          </a:rPr>
                          <m:t>Ce</m:t>
                        </m:r>
                      </m:e>
                      <m:sup>
                        <m:r>
                          <a:rPr lang="en-IN" sz="1800" kern="100">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ion solutions arise from charge transfer spectra rather than f-f transitions. The </a:t>
                </a: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intense</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red colour of Sm²</a:t>
                </a:r>
                <a:r>
                  <a:rPr lang="en-IN"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ion is also due to charge transfer.</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CC96313-5711-B34E-F2C5-1177C32D7E4F}"/>
                  </a:ext>
                </a:extLst>
              </p:cNvPr>
              <p:cNvSpPr txBox="1">
                <a:spLocks noRot="1" noChangeAspect="1" noMove="1" noResize="1" noEditPoints="1" noAdjustHandles="1" noChangeArrowheads="1" noChangeShapeType="1" noTextEdit="1"/>
              </p:cNvSpPr>
              <p:nvPr/>
            </p:nvSpPr>
            <p:spPr>
              <a:xfrm>
                <a:off x="381000" y="697327"/>
                <a:ext cx="8382000" cy="5932073"/>
              </a:xfrm>
              <a:prstGeom prst="rect">
                <a:avLst/>
              </a:prstGeom>
              <a:blipFill>
                <a:blip r:embed="rId2"/>
                <a:stretch>
                  <a:fillRect l="-655" r="-582" b="-513"/>
                </a:stretch>
              </a:blipFill>
            </p:spPr>
            <p:txBody>
              <a:bodyPr/>
              <a:lstStyle/>
              <a:p>
                <a:r>
                  <a:rPr lang="en-IN">
                    <a:noFill/>
                  </a:rPr>
                  <a:t> </a:t>
                </a:r>
              </a:p>
            </p:txBody>
          </p:sp>
        </mc:Fallback>
      </mc:AlternateContent>
    </p:spTree>
    <p:extLst>
      <p:ext uri="{BB962C8B-B14F-4D97-AF65-F5344CB8AC3E}">
        <p14:creationId xmlns:p14="http://schemas.microsoft.com/office/powerpoint/2010/main" val="309148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246885"/>
            <a:ext cx="8305800" cy="5539978"/>
          </a:xfrm>
          <a:prstGeom prst="rect">
            <a:avLst/>
          </a:prstGeom>
        </p:spPr>
        <p:txBody>
          <a:bodyPr wrap="square">
            <a:spAutoFit/>
          </a:bodyPr>
          <a:lstStyle/>
          <a:p>
            <a:pPr algn="ctr"/>
            <a:r>
              <a:rPr lang="en-US" sz="2400" b="1" dirty="0">
                <a:solidFill>
                  <a:srgbClr val="C00000"/>
                </a:solidFill>
              </a:rPr>
              <a:t>COLOUR AND SPECTRAL PROPERTIES</a:t>
            </a:r>
          </a:p>
          <a:p>
            <a:pPr algn="just"/>
            <a:endParaRPr lang="en-US" sz="2400" b="1" u="sng" dirty="0">
              <a:solidFill>
                <a:srgbClr val="002060"/>
              </a:solidFill>
            </a:endParaRPr>
          </a:p>
          <a:p>
            <a:pPr marL="285750" indent="-285750" algn="just">
              <a:buFont typeface="Wingdings" pitchFamily="2" charset="2"/>
              <a:buChar char="v"/>
            </a:pPr>
            <a:r>
              <a:rPr lang="en-US" dirty="0"/>
              <a:t>The </a:t>
            </a:r>
            <a:r>
              <a:rPr lang="en-US" b="1" dirty="0" err="1"/>
              <a:t>colour</a:t>
            </a:r>
            <a:r>
              <a:rPr lang="en-US" b="1" dirty="0"/>
              <a:t> of lanthanide ion </a:t>
            </a:r>
            <a:r>
              <a:rPr lang="en-US" dirty="0"/>
              <a:t>depends on the </a:t>
            </a:r>
            <a:r>
              <a:rPr lang="en-US" b="1" dirty="0"/>
              <a:t>number of unpaired </a:t>
            </a:r>
            <a:r>
              <a:rPr lang="en-US" b="1" i="1" dirty="0">
                <a:solidFill>
                  <a:schemeClr val="accent6">
                    <a:lumMod val="50000"/>
                  </a:schemeClr>
                </a:solidFill>
              </a:rPr>
              <a:t>f</a:t>
            </a:r>
            <a:r>
              <a:rPr lang="en-US" b="1" dirty="0"/>
              <a:t> electrons</a:t>
            </a:r>
            <a:r>
              <a:rPr lang="en-US" dirty="0"/>
              <a:t>.</a:t>
            </a:r>
          </a:p>
          <a:p>
            <a:pPr marL="285750" indent="-285750" algn="just">
              <a:buFont typeface="Wingdings" pitchFamily="2" charset="2"/>
              <a:buChar char="v"/>
            </a:pPr>
            <a:r>
              <a:rPr lang="en-US" dirty="0"/>
              <a:t>Lanthanide ion containing </a:t>
            </a:r>
            <a:r>
              <a:rPr lang="en-US" b="1" dirty="0" err="1">
                <a:solidFill>
                  <a:schemeClr val="accent6">
                    <a:lumMod val="50000"/>
                  </a:schemeClr>
                </a:solidFill>
              </a:rPr>
              <a:t>n</a:t>
            </a:r>
            <a:r>
              <a:rPr lang="en-US" b="1" i="1" dirty="0" err="1">
                <a:solidFill>
                  <a:schemeClr val="accent6">
                    <a:lumMod val="50000"/>
                  </a:schemeClr>
                </a:solidFill>
              </a:rPr>
              <a:t>f</a:t>
            </a:r>
            <a:r>
              <a:rPr lang="en-US" dirty="0"/>
              <a:t> electrons often have a </a:t>
            </a:r>
            <a:r>
              <a:rPr lang="en-US" b="1" dirty="0"/>
              <a:t>similar </a:t>
            </a:r>
            <a:r>
              <a:rPr lang="en-US" b="1" dirty="0" err="1"/>
              <a:t>colour</a:t>
            </a:r>
            <a:r>
              <a:rPr lang="en-US" dirty="0"/>
              <a:t> to those with </a:t>
            </a:r>
          </a:p>
          <a:p>
            <a:pPr algn="just"/>
            <a:r>
              <a:rPr lang="en-US" b="1" dirty="0">
                <a:solidFill>
                  <a:schemeClr val="accent6">
                    <a:lumMod val="50000"/>
                  </a:schemeClr>
                </a:solidFill>
              </a:rPr>
              <a:t>     (14-n)</a:t>
            </a:r>
            <a:r>
              <a:rPr lang="en-US" b="1" i="1" dirty="0">
                <a:solidFill>
                  <a:schemeClr val="accent6">
                    <a:lumMod val="50000"/>
                  </a:schemeClr>
                </a:solidFill>
              </a:rPr>
              <a:t>f</a:t>
            </a:r>
            <a:r>
              <a:rPr lang="en-US" dirty="0"/>
              <a:t> electrons. </a:t>
            </a:r>
          </a:p>
          <a:p>
            <a:pPr marL="285750" indent="-285750" algn="just">
              <a:buFont typeface="Wingdings" pitchFamily="2" charset="2"/>
              <a:buChar char="v"/>
            </a:pPr>
            <a:r>
              <a:rPr lang="en-US" dirty="0"/>
              <a:t>The </a:t>
            </a:r>
            <a:r>
              <a:rPr lang="en-US" dirty="0" err="1"/>
              <a:t>colour</a:t>
            </a:r>
            <a:r>
              <a:rPr lang="en-US" dirty="0"/>
              <a:t> of the lanthanide ion is due to </a:t>
            </a:r>
            <a:r>
              <a:rPr lang="en-US" b="1" dirty="0"/>
              <a:t>the absorption of light from the visible region</a:t>
            </a:r>
            <a:r>
              <a:rPr lang="en-US" dirty="0"/>
              <a:t> of the spectrum that results in the electronic transition within the </a:t>
            </a:r>
            <a:r>
              <a:rPr lang="en-US" b="1" dirty="0">
                <a:solidFill>
                  <a:schemeClr val="accent6">
                    <a:lumMod val="50000"/>
                  </a:schemeClr>
                </a:solidFill>
              </a:rPr>
              <a:t>4</a:t>
            </a:r>
            <a:r>
              <a:rPr lang="en-US" b="1" i="1" dirty="0">
                <a:solidFill>
                  <a:schemeClr val="accent6">
                    <a:lumMod val="50000"/>
                  </a:schemeClr>
                </a:solidFill>
              </a:rPr>
              <a:t>f</a:t>
            </a:r>
            <a:r>
              <a:rPr lang="en-US" dirty="0"/>
              <a:t>-level. This type of transition is called </a:t>
            </a:r>
            <a:r>
              <a:rPr lang="en-US" b="1" i="1" dirty="0">
                <a:solidFill>
                  <a:schemeClr val="accent6">
                    <a:lumMod val="50000"/>
                  </a:schemeClr>
                </a:solidFill>
              </a:rPr>
              <a:t>f-f</a:t>
            </a:r>
            <a:r>
              <a:rPr lang="en-US" b="1" dirty="0">
                <a:solidFill>
                  <a:schemeClr val="accent6">
                    <a:lumMod val="50000"/>
                  </a:schemeClr>
                </a:solidFill>
              </a:rPr>
              <a:t> transition</a:t>
            </a:r>
            <a:r>
              <a:rPr lang="en-US" dirty="0"/>
              <a:t>.</a:t>
            </a:r>
          </a:p>
          <a:p>
            <a:pPr marL="285750" indent="-285750" algn="just">
              <a:buFont typeface="Wingdings" pitchFamily="2" charset="2"/>
              <a:buChar char="v"/>
            </a:pPr>
            <a:r>
              <a:rPr lang="en-US" dirty="0"/>
              <a:t>The </a:t>
            </a:r>
            <a:r>
              <a:rPr lang="en-US" b="1" i="1" dirty="0">
                <a:solidFill>
                  <a:schemeClr val="accent6">
                    <a:lumMod val="50000"/>
                  </a:schemeClr>
                </a:solidFill>
              </a:rPr>
              <a:t>f-f</a:t>
            </a:r>
            <a:r>
              <a:rPr lang="en-US" dirty="0">
                <a:solidFill>
                  <a:schemeClr val="accent6">
                    <a:lumMod val="50000"/>
                  </a:schemeClr>
                </a:solidFill>
              </a:rPr>
              <a:t> absorption </a:t>
            </a:r>
            <a:r>
              <a:rPr lang="en-US" dirty="0"/>
              <a:t>of lanthanides ions </a:t>
            </a:r>
            <a:r>
              <a:rPr lang="en-US" b="1" dirty="0"/>
              <a:t>have low intensity</a:t>
            </a:r>
            <a:r>
              <a:rPr lang="en-US" dirty="0"/>
              <a:t> because these </a:t>
            </a:r>
            <a:r>
              <a:rPr lang="en-US" b="1" dirty="0"/>
              <a:t>transition are not allowed</a:t>
            </a:r>
            <a:r>
              <a:rPr lang="en-US" dirty="0"/>
              <a:t>. </a:t>
            </a:r>
          </a:p>
          <a:p>
            <a:pPr marL="285750" indent="-285750" algn="just">
              <a:buFont typeface="Wingdings" pitchFamily="2" charset="2"/>
              <a:buChar char="v"/>
            </a:pPr>
            <a:r>
              <a:rPr lang="en-US" dirty="0"/>
              <a:t>Sometimes, the </a:t>
            </a:r>
            <a:r>
              <a:rPr lang="en-US" dirty="0" err="1"/>
              <a:t>colour</a:t>
            </a:r>
            <a:r>
              <a:rPr lang="en-US" dirty="0"/>
              <a:t> of the lanthanide ion is due to </a:t>
            </a:r>
            <a:r>
              <a:rPr lang="en-US" b="1" i="1" dirty="0">
                <a:solidFill>
                  <a:schemeClr val="accent6">
                    <a:lumMod val="50000"/>
                  </a:schemeClr>
                </a:solidFill>
              </a:rPr>
              <a:t>f-d</a:t>
            </a:r>
            <a:r>
              <a:rPr lang="en-US" dirty="0">
                <a:solidFill>
                  <a:schemeClr val="accent6">
                    <a:lumMod val="50000"/>
                  </a:schemeClr>
                </a:solidFill>
              </a:rPr>
              <a:t> transition</a:t>
            </a:r>
            <a:r>
              <a:rPr lang="en-US" dirty="0"/>
              <a:t>, </a:t>
            </a:r>
            <a:r>
              <a:rPr lang="en-US" b="1" i="1" dirty="0">
                <a:solidFill>
                  <a:schemeClr val="accent6">
                    <a:lumMod val="50000"/>
                  </a:schemeClr>
                </a:solidFill>
              </a:rPr>
              <a:t>f-d</a:t>
            </a:r>
            <a:r>
              <a:rPr lang="en-US" dirty="0"/>
              <a:t> transition is </a:t>
            </a:r>
            <a:r>
              <a:rPr lang="en-US" b="1" dirty="0"/>
              <a:t>allowed</a:t>
            </a:r>
            <a:r>
              <a:rPr lang="en-US" dirty="0"/>
              <a:t>, thus, they show </a:t>
            </a:r>
            <a:r>
              <a:rPr lang="en-US" b="1" dirty="0"/>
              <a:t>very intense absorption bands</a:t>
            </a:r>
            <a:r>
              <a:rPr lang="en-US" dirty="0"/>
              <a:t>. Example: </a:t>
            </a:r>
            <a:r>
              <a:rPr lang="en-US" b="1" dirty="0">
                <a:solidFill>
                  <a:srgbClr val="00B050"/>
                </a:solidFill>
              </a:rPr>
              <a:t>Ce</a:t>
            </a:r>
            <a:r>
              <a:rPr lang="en-US" b="1" baseline="30000" dirty="0">
                <a:solidFill>
                  <a:srgbClr val="00B050"/>
                </a:solidFill>
              </a:rPr>
              <a:t>3+</a:t>
            </a:r>
            <a:r>
              <a:rPr lang="en-US" dirty="0"/>
              <a:t> and </a:t>
            </a:r>
            <a:r>
              <a:rPr lang="en-US" b="1" dirty="0">
                <a:solidFill>
                  <a:srgbClr val="00B050"/>
                </a:solidFill>
              </a:rPr>
              <a:t>Tb</a:t>
            </a:r>
            <a:r>
              <a:rPr lang="en-US" b="1" baseline="30000" dirty="0">
                <a:solidFill>
                  <a:srgbClr val="00B050"/>
                </a:solidFill>
              </a:rPr>
              <a:t>3+</a:t>
            </a:r>
            <a:r>
              <a:rPr lang="en-US" dirty="0"/>
              <a:t> show very intense </a:t>
            </a:r>
            <a:r>
              <a:rPr lang="en-US" b="1" i="1" dirty="0">
                <a:solidFill>
                  <a:schemeClr val="accent6">
                    <a:lumMod val="50000"/>
                  </a:schemeClr>
                </a:solidFill>
              </a:rPr>
              <a:t>f-d</a:t>
            </a:r>
            <a:r>
              <a:rPr lang="en-US" dirty="0"/>
              <a:t> </a:t>
            </a:r>
            <a:r>
              <a:rPr lang="en-US" b="1" dirty="0"/>
              <a:t>absorption band</a:t>
            </a:r>
            <a:r>
              <a:rPr lang="en-US" dirty="0"/>
              <a:t>. </a:t>
            </a:r>
          </a:p>
          <a:p>
            <a:pPr marL="285750" indent="-285750" algn="just">
              <a:buFont typeface="Wingdings" pitchFamily="2" charset="2"/>
              <a:buChar char="v"/>
            </a:pPr>
            <a:r>
              <a:rPr lang="en-US" b="1" dirty="0"/>
              <a:t>Transition due to </a:t>
            </a:r>
            <a:r>
              <a:rPr lang="en-US" b="1" i="1" dirty="0">
                <a:solidFill>
                  <a:schemeClr val="accent6">
                    <a:lumMod val="50000"/>
                  </a:schemeClr>
                </a:solidFill>
              </a:rPr>
              <a:t>f-d</a:t>
            </a:r>
            <a:r>
              <a:rPr lang="en-US" b="1" dirty="0"/>
              <a:t> bands are broad </a:t>
            </a:r>
            <a:r>
              <a:rPr lang="en-US" dirty="0"/>
              <a:t>in contrast to narrow </a:t>
            </a:r>
            <a:r>
              <a:rPr lang="en-US" i="1" dirty="0">
                <a:solidFill>
                  <a:schemeClr val="accent6">
                    <a:lumMod val="50000"/>
                  </a:schemeClr>
                </a:solidFill>
              </a:rPr>
              <a:t>f-f</a:t>
            </a:r>
            <a:r>
              <a:rPr lang="en-US" dirty="0"/>
              <a:t> bands.</a:t>
            </a:r>
          </a:p>
          <a:p>
            <a:pPr marL="285750" indent="-285750" algn="just">
              <a:buFont typeface="Wingdings" pitchFamily="2" charset="2"/>
              <a:buChar char="v"/>
            </a:pPr>
            <a:r>
              <a:rPr lang="en-US" dirty="0"/>
              <a:t>The </a:t>
            </a:r>
            <a:r>
              <a:rPr lang="en-US" dirty="0" err="1"/>
              <a:t>colour</a:t>
            </a:r>
            <a:r>
              <a:rPr lang="en-US" dirty="0"/>
              <a:t> of some of the lanthanide ions is due to </a:t>
            </a:r>
            <a:r>
              <a:rPr lang="en-US" b="1" dirty="0"/>
              <a:t>charge transfer</a:t>
            </a:r>
            <a:r>
              <a:rPr lang="en-US" dirty="0"/>
              <a:t>. This transfer of charge occurs from the </a:t>
            </a:r>
            <a:r>
              <a:rPr lang="en-US" b="1" dirty="0"/>
              <a:t>ligand to the metal</a:t>
            </a:r>
            <a:r>
              <a:rPr lang="en-US" dirty="0"/>
              <a:t>, when the </a:t>
            </a:r>
            <a:r>
              <a:rPr lang="en-US" b="1" dirty="0"/>
              <a:t>metal is in high oxidation state</a:t>
            </a:r>
            <a:r>
              <a:rPr lang="en-US" dirty="0"/>
              <a:t> or </a:t>
            </a:r>
            <a:r>
              <a:rPr lang="en-US" b="1" dirty="0"/>
              <a:t>the ligand has strong reducing properties</a:t>
            </a:r>
            <a:r>
              <a:rPr lang="en-US" dirty="0"/>
              <a:t>. Charge transfer usually produce </a:t>
            </a:r>
            <a:r>
              <a:rPr lang="en-US" b="1" dirty="0"/>
              <a:t>intense </a:t>
            </a:r>
            <a:r>
              <a:rPr lang="en-US" b="1" dirty="0" err="1"/>
              <a:t>colours</a:t>
            </a:r>
            <a:r>
              <a:rPr lang="en-US" dirty="0"/>
              <a:t>. </a:t>
            </a:r>
            <a:r>
              <a:rPr lang="en-US" dirty="0" err="1"/>
              <a:t>Eg</a:t>
            </a:r>
            <a:r>
              <a:rPr lang="en-US" dirty="0"/>
              <a:t>. </a:t>
            </a:r>
            <a:r>
              <a:rPr lang="en-US" b="1" dirty="0"/>
              <a:t>Strong yellow </a:t>
            </a:r>
            <a:r>
              <a:rPr lang="en-US" b="1" dirty="0" err="1"/>
              <a:t>colour</a:t>
            </a:r>
            <a:r>
              <a:rPr lang="en-US" dirty="0"/>
              <a:t> of </a:t>
            </a:r>
            <a:r>
              <a:rPr lang="en-US" b="1" dirty="0">
                <a:solidFill>
                  <a:srgbClr val="00B050"/>
                </a:solidFill>
              </a:rPr>
              <a:t>Ce</a:t>
            </a:r>
            <a:r>
              <a:rPr lang="en-US" b="1" baseline="30000" dirty="0">
                <a:solidFill>
                  <a:srgbClr val="00B050"/>
                </a:solidFill>
              </a:rPr>
              <a:t>4+</a:t>
            </a:r>
            <a:r>
              <a:rPr lang="en-US" dirty="0"/>
              <a:t> solutions arises due to </a:t>
            </a:r>
            <a:r>
              <a:rPr lang="en-US" b="1" dirty="0"/>
              <a:t>charge transfer</a:t>
            </a:r>
            <a:r>
              <a:rPr lang="en-US" dirty="0"/>
              <a:t>. </a:t>
            </a:r>
            <a:r>
              <a:rPr lang="en-US" b="1" dirty="0"/>
              <a:t>The blood red</a:t>
            </a:r>
            <a:r>
              <a:rPr lang="en-US" dirty="0"/>
              <a:t> </a:t>
            </a:r>
            <a:r>
              <a:rPr lang="en-US" dirty="0" err="1"/>
              <a:t>colour</a:t>
            </a:r>
            <a:r>
              <a:rPr lang="en-US" dirty="0"/>
              <a:t> of </a:t>
            </a:r>
            <a:r>
              <a:rPr lang="en-US" b="1" dirty="0">
                <a:solidFill>
                  <a:srgbClr val="00B050"/>
                </a:solidFill>
              </a:rPr>
              <a:t>Sm</a:t>
            </a:r>
            <a:r>
              <a:rPr lang="en-US" b="1" baseline="30000" dirty="0">
                <a:solidFill>
                  <a:srgbClr val="00B050"/>
                </a:solidFill>
              </a:rPr>
              <a:t>2+</a:t>
            </a:r>
            <a:r>
              <a:rPr lang="en-US" dirty="0"/>
              <a:t> is also due to </a:t>
            </a:r>
            <a:r>
              <a:rPr lang="en-US" b="1" dirty="0"/>
              <a:t>charge transfer</a:t>
            </a:r>
            <a:r>
              <a:rPr lang="en-US" dirty="0"/>
              <a:t>. </a:t>
            </a:r>
          </a:p>
        </p:txBody>
      </p:sp>
    </p:spTree>
    <p:extLst>
      <p:ext uri="{BB962C8B-B14F-4D97-AF65-F5344CB8AC3E}">
        <p14:creationId xmlns:p14="http://schemas.microsoft.com/office/powerpoint/2010/main" val="3798209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4339650"/>
          </a:xfrm>
          <a:prstGeom prst="rect">
            <a:avLst/>
          </a:prstGeom>
        </p:spPr>
        <p:txBody>
          <a:bodyPr wrap="square">
            <a:spAutoFit/>
          </a:bodyPr>
          <a:lstStyle/>
          <a:p>
            <a:pPr algn="just"/>
            <a:r>
              <a:rPr lang="en-US" sz="2400" b="1" u="sng" dirty="0">
                <a:solidFill>
                  <a:srgbClr val="002060"/>
                </a:solidFill>
              </a:rPr>
              <a:t>UNIQUE FEATURE OF SPECTRA OF TRIPOSITIVE LANTHANIDES IONS </a:t>
            </a:r>
          </a:p>
          <a:p>
            <a:pPr algn="just"/>
            <a:endParaRPr lang="en-US" dirty="0"/>
          </a:p>
          <a:p>
            <a:pPr marL="285750" indent="-285750" algn="just">
              <a:buFont typeface="Wingdings" pitchFamily="2" charset="2"/>
              <a:buChar char="v"/>
            </a:pPr>
            <a:r>
              <a:rPr lang="en-US" dirty="0"/>
              <a:t>In the case of lanthanide ions, </a:t>
            </a:r>
            <a:r>
              <a:rPr lang="en-US" b="1" dirty="0"/>
              <a:t>the absorption bands are sharp line like bands </a:t>
            </a:r>
            <a:r>
              <a:rPr lang="en-US" dirty="0"/>
              <a:t>in the UV, Visible or near IR regions.</a:t>
            </a:r>
          </a:p>
          <a:p>
            <a:pPr marL="285750" indent="-285750" algn="just">
              <a:buFont typeface="Wingdings" pitchFamily="2" charset="2"/>
              <a:buChar char="v"/>
            </a:pPr>
            <a:r>
              <a:rPr lang="en-US" dirty="0"/>
              <a:t>The bands of lanthanide ions are </a:t>
            </a:r>
            <a:r>
              <a:rPr lang="en-US" b="1" dirty="0"/>
              <a:t>very sharp</a:t>
            </a:r>
            <a:r>
              <a:rPr lang="en-US" dirty="0"/>
              <a:t> that they are used for </a:t>
            </a:r>
            <a:r>
              <a:rPr lang="en-US" b="1" dirty="0"/>
              <a:t>characterizing lanthanides</a:t>
            </a:r>
            <a:r>
              <a:rPr lang="en-US" dirty="0"/>
              <a:t>. </a:t>
            </a:r>
          </a:p>
          <a:p>
            <a:pPr marL="285750" indent="-285750" algn="just">
              <a:buFont typeface="Wingdings" pitchFamily="2" charset="2"/>
              <a:buChar char="v"/>
            </a:pPr>
            <a:r>
              <a:rPr lang="en-US" dirty="0"/>
              <a:t>The reason for very sharp absorption band is that the </a:t>
            </a:r>
            <a:r>
              <a:rPr lang="en-US" b="1" dirty="0"/>
              <a:t>4</a:t>
            </a:r>
            <a:r>
              <a:rPr lang="en-US" b="1" i="1" dirty="0"/>
              <a:t>f</a:t>
            </a:r>
            <a:r>
              <a:rPr lang="en-US" b="1" dirty="0"/>
              <a:t> orbitals</a:t>
            </a:r>
            <a:r>
              <a:rPr lang="en-US" dirty="0"/>
              <a:t> are </a:t>
            </a:r>
            <a:r>
              <a:rPr lang="en-US" b="1" dirty="0"/>
              <a:t>located deep inside the atom</a:t>
            </a:r>
            <a:r>
              <a:rPr lang="en-US" dirty="0"/>
              <a:t>. Thus, they are </a:t>
            </a:r>
            <a:r>
              <a:rPr lang="en-US" b="1" dirty="0"/>
              <a:t>effectively shielded </a:t>
            </a:r>
            <a:r>
              <a:rPr lang="en-US" dirty="0"/>
              <a:t>from environment factors such as the </a:t>
            </a:r>
            <a:r>
              <a:rPr lang="en-US" b="1" dirty="0"/>
              <a:t>nature and number of ligands</a:t>
            </a:r>
            <a:r>
              <a:rPr lang="en-US" dirty="0"/>
              <a:t> which form the complexes, and from vibrations of the </a:t>
            </a:r>
            <a:r>
              <a:rPr lang="en-US" dirty="0" err="1"/>
              <a:t>liagands</a:t>
            </a:r>
            <a:r>
              <a:rPr lang="en-US" dirty="0"/>
              <a:t>. Thus, the </a:t>
            </a:r>
            <a:r>
              <a:rPr lang="en-US" dirty="0" err="1"/>
              <a:t>colour</a:t>
            </a:r>
            <a:r>
              <a:rPr lang="en-US" dirty="0"/>
              <a:t> of </a:t>
            </a:r>
            <a:r>
              <a:rPr lang="en-US" b="1" dirty="0"/>
              <a:t>lanthanide ion does not change with different ligands,</a:t>
            </a:r>
            <a:r>
              <a:rPr lang="en-US" dirty="0"/>
              <a:t> it shows </a:t>
            </a:r>
            <a:r>
              <a:rPr lang="en-US" b="1" dirty="0"/>
              <a:t>little dependence on the nature of ligand</a:t>
            </a:r>
            <a:r>
              <a:rPr lang="en-US" dirty="0"/>
              <a:t>. </a:t>
            </a:r>
          </a:p>
          <a:p>
            <a:pPr algn="just"/>
            <a:endParaRPr lang="en-US" dirty="0"/>
          </a:p>
          <a:p>
            <a:pPr algn="just"/>
            <a:r>
              <a:rPr lang="en-US" i="1" dirty="0">
                <a:solidFill>
                  <a:srgbClr val="7030A0"/>
                </a:solidFill>
              </a:rPr>
              <a:t>In contrast with </a:t>
            </a:r>
            <a:r>
              <a:rPr lang="en-US" b="1" i="1" dirty="0">
                <a:solidFill>
                  <a:srgbClr val="7030A0"/>
                </a:solidFill>
              </a:rPr>
              <a:t>transition elements</a:t>
            </a:r>
            <a:r>
              <a:rPr lang="en-US" i="1" dirty="0">
                <a:solidFill>
                  <a:srgbClr val="7030A0"/>
                </a:solidFill>
              </a:rPr>
              <a:t>, </a:t>
            </a:r>
            <a:r>
              <a:rPr lang="en-US" b="1" i="1" dirty="0">
                <a:solidFill>
                  <a:srgbClr val="7030A0"/>
                </a:solidFill>
              </a:rPr>
              <a:t>d-d transition give absorption bands </a:t>
            </a:r>
            <a:r>
              <a:rPr lang="en-US" i="1" dirty="0">
                <a:solidFill>
                  <a:srgbClr val="7030A0"/>
                </a:solidFill>
              </a:rPr>
              <a:t>whose </a:t>
            </a:r>
            <a:r>
              <a:rPr lang="en-US" b="1" i="1" dirty="0">
                <a:solidFill>
                  <a:srgbClr val="7030A0"/>
                </a:solidFill>
              </a:rPr>
              <a:t>position changes from ligand to ligand</a:t>
            </a:r>
            <a:r>
              <a:rPr lang="en-US" i="1" dirty="0">
                <a:solidFill>
                  <a:srgbClr val="7030A0"/>
                </a:solidFill>
              </a:rPr>
              <a:t>, and </a:t>
            </a:r>
            <a:r>
              <a:rPr lang="en-US" b="1" i="1" dirty="0">
                <a:solidFill>
                  <a:srgbClr val="7030A0"/>
                </a:solidFill>
              </a:rPr>
              <a:t>width of the peak is greatly broadened</a:t>
            </a:r>
            <a:r>
              <a:rPr lang="en-US" i="1" dirty="0">
                <a:solidFill>
                  <a:srgbClr val="7030A0"/>
                </a:solidFill>
              </a:rPr>
              <a:t> because of the vibrations of the ligands. </a:t>
            </a:r>
          </a:p>
        </p:txBody>
      </p:sp>
    </p:spTree>
    <p:extLst>
      <p:ext uri="{BB962C8B-B14F-4D97-AF65-F5344CB8AC3E}">
        <p14:creationId xmlns:p14="http://schemas.microsoft.com/office/powerpoint/2010/main" val="1379931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A033A6-444D-C264-8E6B-3BE08E9F9914}"/>
              </a:ext>
            </a:extLst>
          </p:cNvPr>
          <p:cNvSpPr txBox="1"/>
          <p:nvPr/>
        </p:nvSpPr>
        <p:spPr>
          <a:xfrm>
            <a:off x="609600" y="287715"/>
            <a:ext cx="8077200" cy="6001643"/>
          </a:xfrm>
          <a:prstGeom prst="rect">
            <a:avLst/>
          </a:prstGeom>
          <a:noFill/>
        </p:spPr>
        <p:txBody>
          <a:bodyPr wrap="square">
            <a:spAutoFit/>
          </a:bodyPr>
          <a:lstStyle/>
          <a:p>
            <a:pPr algn="just"/>
            <a:r>
              <a:rPr lang="en-US" sz="3200" b="1" i="0" dirty="0">
                <a:solidFill>
                  <a:srgbClr val="C00000"/>
                </a:solidFill>
                <a:effectLst/>
                <a:highlight>
                  <a:srgbClr val="FFFFFF"/>
                </a:highlight>
                <a:latin typeface="Times New Roman" panose="02020603050405020304" pitchFamily="18" charset="0"/>
                <a:cs typeface="Times New Roman" panose="02020603050405020304" pitchFamily="18" charset="0"/>
              </a:rPr>
              <a:t>Complexes</a:t>
            </a:r>
            <a:r>
              <a:rPr lang="en-US" sz="3200" b="0" i="0" dirty="0">
                <a:solidFill>
                  <a:srgbClr val="7030A0"/>
                </a:solidFill>
                <a:effectLst/>
                <a:highlight>
                  <a:srgbClr val="FFFFFF"/>
                </a:highlight>
                <a:latin typeface="Times New Roman" panose="02020603050405020304" pitchFamily="18" charset="0"/>
                <a:cs typeface="Times New Roman" panose="02020603050405020304" pitchFamily="18" charset="0"/>
              </a:rPr>
              <a:t> -Lanthanides are moderate in their complex forming ability which increases to the right . Although tri-positive cations have a high charge equal to +3 on them, their size is so large, their charge to radius ratio becomes so small that these ions have less tendency to form complexes, e.g</a:t>
            </a:r>
            <a:r>
              <a:rPr lang="en-US" sz="3200" dirty="0">
                <a:solidFill>
                  <a:srgbClr val="7030A0"/>
                </a:solidFill>
                <a:highlight>
                  <a:srgbClr val="FFFFFF"/>
                </a:highlight>
                <a:latin typeface="Times New Roman" panose="02020603050405020304" pitchFamily="18" charset="0"/>
                <a:cs typeface="Times New Roman" panose="02020603050405020304" pitchFamily="18" charset="0"/>
              </a:rPr>
              <a:t>.</a:t>
            </a:r>
            <a:r>
              <a:rPr lang="en-US" sz="3200" b="0" i="0" dirty="0">
                <a:solidFill>
                  <a:srgbClr val="7030A0"/>
                </a:solidFill>
                <a:effectLst/>
                <a:highlight>
                  <a:srgbClr val="FFFFFF"/>
                </a:highlight>
                <a:latin typeface="Times New Roman" panose="02020603050405020304" pitchFamily="18" charset="0"/>
                <a:cs typeface="Times New Roman" panose="02020603050405020304" pitchFamily="18" charset="0"/>
              </a:rPr>
              <a:t>: Stable complexes are known with chelating oxygen containing ligands like EDTA, oxalic acid, acetylacetone. There is a general decrease in complex formation with a specific ligands from Ln</a:t>
            </a:r>
            <a:r>
              <a:rPr lang="en-US" sz="3200" b="0" i="0" baseline="30000" dirty="0">
                <a:solidFill>
                  <a:srgbClr val="7030A0"/>
                </a:solidFill>
                <a:effectLst/>
                <a:highlight>
                  <a:srgbClr val="FFFFFF"/>
                </a:highlight>
                <a:latin typeface="Times New Roman" panose="02020603050405020304" pitchFamily="18" charset="0"/>
                <a:cs typeface="Times New Roman" panose="02020603050405020304" pitchFamily="18" charset="0"/>
              </a:rPr>
              <a:t>4+</a:t>
            </a:r>
            <a:r>
              <a:rPr lang="en-US" sz="3200" b="0" i="0" dirty="0">
                <a:solidFill>
                  <a:srgbClr val="7030A0"/>
                </a:solidFill>
                <a:effectLst/>
                <a:highlight>
                  <a:srgbClr val="FFFFFF"/>
                </a:highlight>
                <a:latin typeface="Times New Roman" panose="02020603050405020304" pitchFamily="18" charset="0"/>
                <a:cs typeface="Times New Roman" panose="02020603050405020304" pitchFamily="18" charset="0"/>
              </a:rPr>
              <a:t>&gt; Ln</a:t>
            </a:r>
            <a:r>
              <a:rPr lang="en-US" sz="3200" b="0" i="0" baseline="30000" dirty="0">
                <a:solidFill>
                  <a:srgbClr val="7030A0"/>
                </a:solidFill>
                <a:effectLst/>
                <a:highlight>
                  <a:srgbClr val="FFFFFF"/>
                </a:highlight>
                <a:latin typeface="Times New Roman" panose="02020603050405020304" pitchFamily="18" charset="0"/>
                <a:cs typeface="Times New Roman" panose="02020603050405020304" pitchFamily="18" charset="0"/>
              </a:rPr>
              <a:t>3+</a:t>
            </a:r>
            <a:r>
              <a:rPr lang="en-US" sz="3200" b="0" i="0" dirty="0">
                <a:solidFill>
                  <a:srgbClr val="7030A0"/>
                </a:solidFill>
                <a:effectLst/>
                <a:highlight>
                  <a:srgbClr val="FFFFFF"/>
                </a:highlight>
                <a:latin typeface="Times New Roman" panose="02020603050405020304" pitchFamily="18" charset="0"/>
                <a:cs typeface="Times New Roman" panose="02020603050405020304" pitchFamily="18" charset="0"/>
              </a:rPr>
              <a:t>&gt;Ln</a:t>
            </a:r>
            <a:r>
              <a:rPr lang="en-US" sz="3200" b="0" i="0" baseline="30000" dirty="0">
                <a:solidFill>
                  <a:srgbClr val="7030A0"/>
                </a:solidFill>
                <a:effectLst/>
                <a:highlight>
                  <a:srgbClr val="FFFFFF"/>
                </a:highlight>
                <a:latin typeface="Times New Roman" panose="02020603050405020304" pitchFamily="18" charset="0"/>
                <a:cs typeface="Times New Roman" panose="02020603050405020304" pitchFamily="18" charset="0"/>
              </a:rPr>
              <a:t>2+</a:t>
            </a:r>
            <a:r>
              <a:rPr lang="en-US" sz="3200" b="0" i="0" dirty="0">
                <a:solidFill>
                  <a:srgbClr val="7030A0"/>
                </a:solidFill>
                <a:effectLst/>
                <a:highlight>
                  <a:srgbClr val="FFFFFF"/>
                </a:highlight>
                <a:latin typeface="Times New Roman" panose="02020603050405020304" pitchFamily="18" charset="0"/>
                <a:cs typeface="Times New Roman" panose="02020603050405020304" pitchFamily="18" charset="0"/>
              </a:rPr>
              <a:t> as charge decreases.</a:t>
            </a:r>
            <a:endParaRPr lang="en-I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558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3" y="131064"/>
            <a:ext cx="9148783" cy="2123658"/>
          </a:xfrm>
          <a:prstGeom prst="rect">
            <a:avLst/>
          </a:prstGeom>
        </p:spPr>
        <p:txBody>
          <a:bodyPr wrap="square">
            <a:spAutoFit/>
          </a:bodyPr>
          <a:lstStyle/>
          <a:p>
            <a:pPr algn="ctr"/>
            <a:r>
              <a:rPr lang="en-US" sz="2400" b="1" dirty="0">
                <a:solidFill>
                  <a:srgbClr val="C00000"/>
                </a:solidFill>
              </a:rPr>
              <a:t>MAGNETIC PROPERTIES OF LANTHANIDES</a:t>
            </a:r>
          </a:p>
          <a:p>
            <a:pPr algn="just"/>
            <a:endParaRPr lang="en-US" b="1" u="sng" dirty="0">
              <a:solidFill>
                <a:srgbClr val="002060"/>
              </a:solidFill>
            </a:endParaRPr>
          </a:p>
          <a:p>
            <a:pPr marL="285750" indent="-285750" algn="just">
              <a:buFont typeface="Wingdings" pitchFamily="2" charset="2"/>
              <a:buChar char="v"/>
            </a:pPr>
            <a:r>
              <a:rPr lang="en-US" b="1" dirty="0"/>
              <a:t>Most of the Lanthanide ions </a:t>
            </a:r>
            <a:r>
              <a:rPr lang="en-US" dirty="0"/>
              <a:t>are </a:t>
            </a:r>
            <a:r>
              <a:rPr lang="en-US" b="1" dirty="0">
                <a:solidFill>
                  <a:schemeClr val="accent6">
                    <a:lumMod val="50000"/>
                  </a:schemeClr>
                </a:solidFill>
              </a:rPr>
              <a:t>paramagnetic</a:t>
            </a:r>
            <a:r>
              <a:rPr lang="en-US" dirty="0"/>
              <a:t> because of the presence of </a:t>
            </a:r>
            <a:r>
              <a:rPr lang="en-US" b="1" dirty="0"/>
              <a:t>unpaired electrons i</a:t>
            </a:r>
            <a:r>
              <a:rPr lang="en-US" dirty="0"/>
              <a:t>n their </a:t>
            </a:r>
            <a:r>
              <a:rPr lang="en-US" b="1" dirty="0"/>
              <a:t>4</a:t>
            </a:r>
            <a:r>
              <a:rPr lang="en-US" b="1" i="1" dirty="0"/>
              <a:t>f</a:t>
            </a:r>
            <a:r>
              <a:rPr lang="en-US" dirty="0"/>
              <a:t>- sub shell.</a:t>
            </a:r>
          </a:p>
          <a:p>
            <a:pPr algn="just"/>
            <a:endParaRPr lang="en-US" dirty="0"/>
          </a:p>
          <a:p>
            <a:pPr marL="285750" indent="-285750" algn="just">
              <a:buFont typeface="Wingdings" pitchFamily="2" charset="2"/>
              <a:buChar char="v"/>
            </a:pPr>
            <a:r>
              <a:rPr lang="en-US" dirty="0"/>
              <a:t>The ions  </a:t>
            </a:r>
            <a:r>
              <a:rPr lang="en-US" b="1" dirty="0">
                <a:solidFill>
                  <a:srgbClr val="00B050"/>
                </a:solidFill>
              </a:rPr>
              <a:t>La</a:t>
            </a:r>
            <a:r>
              <a:rPr lang="en-US" b="1" baseline="30000" dirty="0">
                <a:solidFill>
                  <a:srgbClr val="00B050"/>
                </a:solidFill>
              </a:rPr>
              <a:t>3+</a:t>
            </a:r>
            <a:r>
              <a:rPr lang="en-US" dirty="0"/>
              <a:t>, </a:t>
            </a:r>
            <a:r>
              <a:rPr lang="en-US" b="1" dirty="0">
                <a:solidFill>
                  <a:srgbClr val="00B050"/>
                </a:solidFill>
              </a:rPr>
              <a:t>Lu</a:t>
            </a:r>
            <a:r>
              <a:rPr lang="en-US" b="1" baseline="30000" dirty="0">
                <a:solidFill>
                  <a:srgbClr val="00B050"/>
                </a:solidFill>
              </a:rPr>
              <a:t>3+</a:t>
            </a:r>
            <a:r>
              <a:rPr lang="en-US" dirty="0"/>
              <a:t>, </a:t>
            </a:r>
            <a:r>
              <a:rPr lang="en-US" b="1" dirty="0">
                <a:solidFill>
                  <a:srgbClr val="00B050"/>
                </a:solidFill>
              </a:rPr>
              <a:t>Ce</a:t>
            </a:r>
            <a:r>
              <a:rPr lang="en-US" b="1" baseline="30000" dirty="0">
                <a:solidFill>
                  <a:srgbClr val="00B050"/>
                </a:solidFill>
              </a:rPr>
              <a:t>4+</a:t>
            </a:r>
            <a:r>
              <a:rPr lang="en-US" dirty="0"/>
              <a:t> and </a:t>
            </a:r>
            <a:r>
              <a:rPr lang="en-US" b="1" dirty="0">
                <a:solidFill>
                  <a:srgbClr val="00B050"/>
                </a:solidFill>
              </a:rPr>
              <a:t>Yb</a:t>
            </a:r>
            <a:r>
              <a:rPr lang="en-US" b="1" baseline="30000" dirty="0">
                <a:solidFill>
                  <a:srgbClr val="00B050"/>
                </a:solidFill>
              </a:rPr>
              <a:t>2+</a:t>
            </a:r>
            <a:r>
              <a:rPr lang="en-US" b="1" dirty="0">
                <a:solidFill>
                  <a:srgbClr val="00B050"/>
                </a:solidFill>
              </a:rPr>
              <a:t> </a:t>
            </a:r>
            <a:r>
              <a:rPr lang="en-US" dirty="0"/>
              <a:t>are diamagnetic because hey have no unpaired electrons. </a:t>
            </a:r>
          </a:p>
          <a:p>
            <a:pPr marL="285750" indent="-285750" algn="just">
              <a:buFont typeface="Wingdings" pitchFamily="2" charset="2"/>
              <a:buChar char="v"/>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206" y="2867236"/>
            <a:ext cx="8398794" cy="322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006" y="2471446"/>
            <a:ext cx="4187878" cy="400110"/>
          </a:xfrm>
          <a:prstGeom prst="rect">
            <a:avLst/>
          </a:prstGeom>
        </p:spPr>
        <p:txBody>
          <a:bodyPr wrap="none">
            <a:spAutoFit/>
          </a:bodyPr>
          <a:lstStyle/>
          <a:p>
            <a:pPr algn="just"/>
            <a:r>
              <a:rPr lang="en-US" sz="2000" b="1" dirty="0">
                <a:solidFill>
                  <a:srgbClr val="C00000"/>
                </a:solidFill>
              </a:rPr>
              <a:t>Table : Magnetic moment of Ln</a:t>
            </a:r>
            <a:r>
              <a:rPr lang="en-US" sz="2000" b="1" baseline="30000" dirty="0">
                <a:solidFill>
                  <a:srgbClr val="C00000"/>
                </a:solidFill>
              </a:rPr>
              <a:t>3+ </a:t>
            </a:r>
            <a:r>
              <a:rPr lang="en-US" sz="2000" b="1" dirty="0">
                <a:solidFill>
                  <a:srgbClr val="C00000"/>
                </a:solidFill>
              </a:rPr>
              <a:t>ions </a:t>
            </a:r>
          </a:p>
        </p:txBody>
      </p:sp>
    </p:spTree>
    <p:extLst>
      <p:ext uri="{BB962C8B-B14F-4D97-AF65-F5344CB8AC3E}">
        <p14:creationId xmlns:p14="http://schemas.microsoft.com/office/powerpoint/2010/main" val="2096044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47" y="4495800"/>
            <a:ext cx="8915400" cy="923330"/>
          </a:xfrm>
          <a:prstGeom prst="rect">
            <a:avLst/>
          </a:prstGeom>
          <a:noFill/>
        </p:spPr>
        <p:txBody>
          <a:bodyPr wrap="square" rtlCol="0">
            <a:spAutoFit/>
          </a:bodyPr>
          <a:lstStyle/>
          <a:p>
            <a:pPr algn="ctr"/>
            <a:r>
              <a:rPr lang="en-US" b="1" dirty="0">
                <a:solidFill>
                  <a:srgbClr val="C00000"/>
                </a:solidFill>
              </a:rPr>
              <a:t>Fig. The magnetic moments of tri-positive lanthanide ions (Ln</a:t>
            </a:r>
            <a:r>
              <a:rPr lang="en-US" b="1" baseline="30000" dirty="0">
                <a:solidFill>
                  <a:srgbClr val="C00000"/>
                </a:solidFill>
              </a:rPr>
              <a:t>3+</a:t>
            </a:r>
            <a:r>
              <a:rPr lang="en-US" b="1" dirty="0">
                <a:solidFill>
                  <a:srgbClr val="C00000"/>
                </a:solidFill>
              </a:rPr>
              <a:t>). </a:t>
            </a:r>
          </a:p>
          <a:p>
            <a:pPr algn="ctr"/>
            <a:r>
              <a:rPr lang="en-US" b="1" dirty="0">
                <a:solidFill>
                  <a:srgbClr val="C00000"/>
                </a:solidFill>
              </a:rPr>
              <a:t>The calculated spin only values are shown by doted lines. </a:t>
            </a:r>
          </a:p>
          <a:p>
            <a:pPr algn="ctr"/>
            <a:r>
              <a:rPr lang="en-US" b="1" dirty="0">
                <a:solidFill>
                  <a:srgbClr val="C00000"/>
                </a:solidFill>
              </a:rPr>
              <a:t>The experimental values are shown as curve line.  </a:t>
            </a:r>
          </a:p>
        </p:txBody>
      </p:sp>
      <p:sp>
        <p:nvSpPr>
          <p:cNvPr id="3" name="TextBox 2"/>
          <p:cNvSpPr txBox="1"/>
          <p:nvPr/>
        </p:nvSpPr>
        <p:spPr>
          <a:xfrm>
            <a:off x="128047" y="5320636"/>
            <a:ext cx="8558753" cy="1477328"/>
          </a:xfrm>
          <a:prstGeom prst="rect">
            <a:avLst/>
          </a:prstGeom>
          <a:noFill/>
        </p:spPr>
        <p:txBody>
          <a:bodyPr wrap="square" rtlCol="0">
            <a:spAutoFit/>
          </a:bodyPr>
          <a:lstStyle/>
          <a:p>
            <a:pPr marL="285750" indent="-285750">
              <a:buFont typeface="Wingdings" pitchFamily="2" charset="2"/>
              <a:buChar char="v"/>
            </a:pPr>
            <a:r>
              <a:rPr lang="en-US" dirty="0"/>
              <a:t>This unusual shape of the curve arises because when the </a:t>
            </a:r>
            <a:r>
              <a:rPr lang="en-US" b="1" i="1" dirty="0"/>
              <a:t>f</a:t>
            </a:r>
            <a:r>
              <a:rPr lang="en-US" dirty="0"/>
              <a:t>-subshell is </a:t>
            </a:r>
            <a:r>
              <a:rPr lang="en-US" b="1" dirty="0"/>
              <a:t>less than half filled</a:t>
            </a:r>
            <a:r>
              <a:rPr lang="en-US" dirty="0"/>
              <a:t>, the spin and orbital magnetic moments work in opposition (i.e. </a:t>
            </a:r>
            <a:r>
              <a:rPr lang="en-US" b="1" dirty="0">
                <a:solidFill>
                  <a:srgbClr val="002060"/>
                </a:solidFill>
              </a:rPr>
              <a:t>J=L-S</a:t>
            </a:r>
            <a:r>
              <a:rPr lang="en-US" dirty="0"/>
              <a:t>), but when the </a:t>
            </a:r>
            <a:r>
              <a:rPr lang="en-US" b="1" i="1" dirty="0"/>
              <a:t>f</a:t>
            </a:r>
            <a:r>
              <a:rPr lang="en-US" dirty="0"/>
              <a:t>-subshell is </a:t>
            </a:r>
            <a:r>
              <a:rPr lang="en-US" b="1" dirty="0"/>
              <a:t>more than half-filled</a:t>
            </a:r>
            <a:r>
              <a:rPr lang="en-US" dirty="0"/>
              <a:t>, </a:t>
            </a:r>
            <a:r>
              <a:rPr lang="en-US"/>
              <a:t>they  work </a:t>
            </a:r>
            <a:r>
              <a:rPr lang="en-US" dirty="0"/>
              <a:t>together (i.e. </a:t>
            </a:r>
            <a:r>
              <a:rPr lang="en-US" b="1" dirty="0">
                <a:solidFill>
                  <a:srgbClr val="002060"/>
                </a:solidFill>
              </a:rPr>
              <a:t>J=L+S</a:t>
            </a:r>
            <a:r>
              <a:rPr lang="en-US" dirty="0"/>
              <a:t>)</a:t>
            </a:r>
          </a:p>
          <a:p>
            <a:endParaRPr lang="en-US" dirty="0"/>
          </a:p>
          <a:p>
            <a:r>
              <a:rPr lang="en-US" i="1" dirty="0">
                <a:solidFill>
                  <a:schemeClr val="accent6">
                    <a:lumMod val="50000"/>
                  </a:schemeClr>
                </a:solidFill>
              </a:rPr>
              <a:t>The magnetic moment value of </a:t>
            </a:r>
            <a:r>
              <a:rPr lang="en-US" b="1" i="1" dirty="0">
                <a:solidFill>
                  <a:schemeClr val="accent6">
                    <a:lumMod val="50000"/>
                  </a:schemeClr>
                </a:solidFill>
              </a:rPr>
              <a:t>d-block elements </a:t>
            </a:r>
            <a:r>
              <a:rPr lang="en-US" i="1" dirty="0">
                <a:solidFill>
                  <a:schemeClr val="accent6">
                    <a:lumMod val="50000"/>
                  </a:schemeClr>
                </a:solidFill>
              </a:rPr>
              <a:t>(transition elements) is </a:t>
            </a:r>
            <a:r>
              <a:rPr lang="en-US" b="1" i="1" dirty="0">
                <a:solidFill>
                  <a:schemeClr val="accent6">
                    <a:lumMod val="50000"/>
                  </a:schemeClr>
                </a:solidFill>
              </a:rPr>
              <a:t>spin only value</a:t>
            </a:r>
            <a:r>
              <a:rPr lang="en-US" i="1" dirty="0">
                <a:solidFill>
                  <a:schemeClr val="accent6">
                    <a:lumMod val="50000"/>
                  </a:schemeClr>
                </a:solidFill>
              </a:rPr>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685800"/>
            <a:ext cx="5257800" cy="373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9DAEA00-B3A1-8EC6-BE0E-16BD3462E55B}"/>
              </a:ext>
            </a:extLst>
          </p:cNvPr>
          <p:cNvSpPr txBox="1"/>
          <p:nvPr/>
        </p:nvSpPr>
        <p:spPr>
          <a:xfrm>
            <a:off x="2590800" y="76200"/>
            <a:ext cx="4572000" cy="584775"/>
          </a:xfrm>
          <a:prstGeom prst="rect">
            <a:avLst/>
          </a:prstGeom>
          <a:noFill/>
        </p:spPr>
        <p:txBody>
          <a:bodyPr wrap="square">
            <a:spAutoFit/>
          </a:bodyPr>
          <a:lstStyle/>
          <a:p>
            <a:r>
              <a:rPr lang="en-US" sz="3200" b="1" i="0" dirty="0">
                <a:solidFill>
                  <a:srgbClr val="C00000"/>
                </a:solidFill>
                <a:effectLst/>
                <a:highlight>
                  <a:srgbClr val="FFFFFF"/>
                </a:highlight>
                <a:latin typeface="Open Sans" panose="020B0606030504020204" pitchFamily="34" charset="0"/>
              </a:rPr>
              <a:t>Magnetic </a:t>
            </a:r>
            <a:r>
              <a:rPr lang="en-US" sz="3200" b="1" dirty="0">
                <a:solidFill>
                  <a:srgbClr val="C00000"/>
                </a:solidFill>
                <a:highlight>
                  <a:srgbClr val="FFFFFF"/>
                </a:highlight>
                <a:latin typeface="Open Sans" panose="020B0606030504020204" pitchFamily="34" charset="0"/>
              </a:rPr>
              <a:t>Properties</a:t>
            </a:r>
            <a:endParaRPr lang="en-IN" sz="3200" dirty="0"/>
          </a:p>
        </p:txBody>
      </p:sp>
    </p:spTree>
    <p:extLst>
      <p:ext uri="{BB962C8B-B14F-4D97-AF65-F5344CB8AC3E}">
        <p14:creationId xmlns:p14="http://schemas.microsoft.com/office/powerpoint/2010/main" val="9561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739E91-76B8-846D-01EE-CA2877EF615E}"/>
                  </a:ext>
                </a:extLst>
              </p:cNvPr>
              <p:cNvSpPr txBox="1"/>
              <p:nvPr/>
            </p:nvSpPr>
            <p:spPr>
              <a:xfrm>
                <a:off x="609600" y="58847"/>
                <a:ext cx="8077200" cy="6818213"/>
              </a:xfrm>
              <a:prstGeom prst="rect">
                <a:avLst/>
              </a:prstGeom>
              <a:noFill/>
            </p:spPr>
            <p:txBody>
              <a:bodyPr wrap="square">
                <a:spAutoFit/>
              </a:bodyPr>
              <a:lstStyle/>
              <a:p>
                <a:pPr algn="ctr"/>
                <a:r>
                  <a:rPr lang="en-US" sz="3200" b="1" i="0" dirty="0">
                    <a:solidFill>
                      <a:srgbClr val="C00000"/>
                    </a:solidFill>
                    <a:effectLst/>
                    <a:highlight>
                      <a:srgbClr val="FFFFFF"/>
                    </a:highlight>
                    <a:latin typeface="Open Sans" panose="020B0606030504020204" pitchFamily="34" charset="0"/>
                  </a:rPr>
                  <a:t>Magnetic </a:t>
                </a:r>
                <a:r>
                  <a:rPr lang="en-US" sz="3200" b="1" dirty="0">
                    <a:solidFill>
                      <a:srgbClr val="C00000"/>
                    </a:solidFill>
                    <a:highlight>
                      <a:srgbClr val="FFFFFF"/>
                    </a:highlight>
                    <a:latin typeface="Open Sans" panose="020B0606030504020204" pitchFamily="34" charset="0"/>
                  </a:rPr>
                  <a:t>Properties</a:t>
                </a:r>
                <a:endParaRPr lang="en-US" sz="3200" b="1" i="0" dirty="0">
                  <a:solidFill>
                    <a:srgbClr val="C00000"/>
                  </a:solidFill>
                  <a:effectLst/>
                  <a:highlight>
                    <a:srgbClr val="FFFFFF"/>
                  </a:highlight>
                  <a:latin typeface="Open Sans" panose="020B0606030504020204" pitchFamily="34" charset="0"/>
                </a:endParaRPr>
              </a:p>
              <a:p>
                <a:pPr algn="ctr"/>
                <a:endParaRPr lang="en-US" sz="800" b="1" i="0" dirty="0">
                  <a:solidFill>
                    <a:srgbClr val="C00000"/>
                  </a:solidFill>
                  <a:effectLst/>
                  <a:highlight>
                    <a:srgbClr val="FFFFFF"/>
                  </a:highlight>
                  <a:latin typeface="Open Sans" panose="020B0606030504020204" pitchFamily="34" charset="0"/>
                </a:endParaRPr>
              </a:p>
              <a:p>
                <a:pPr algn="just"/>
                <a:r>
                  <a:rPr lang="en-US" sz="2200" b="0" i="0" dirty="0">
                    <a:effectLst/>
                    <a:highlight>
                      <a:srgbClr val="FFFFFF"/>
                    </a:highlight>
                    <a:latin typeface="Open Sans" panose="020B0606030504020204" pitchFamily="34" charset="0"/>
                  </a:rPr>
                  <a:t>La</a:t>
                </a:r>
                <a:r>
                  <a:rPr lang="en-US" sz="2200" b="0" i="0" baseline="30000" dirty="0">
                    <a:effectLst/>
                    <a:highlight>
                      <a:srgbClr val="FFFFFF"/>
                    </a:highlight>
                    <a:latin typeface="Open Sans" panose="020B0606030504020204" pitchFamily="34" charset="0"/>
                  </a:rPr>
                  <a:t>+3</a:t>
                </a:r>
                <a:r>
                  <a:rPr lang="en-US" sz="2200" b="0" i="0" dirty="0">
                    <a:effectLst/>
                    <a:highlight>
                      <a:srgbClr val="FFFFFF"/>
                    </a:highlight>
                    <a:latin typeface="Open Sans" panose="020B0606030504020204" pitchFamily="34" charset="0"/>
                  </a:rPr>
                  <a:t> and Lu</a:t>
                </a:r>
                <a:r>
                  <a:rPr lang="en-US" sz="2200" b="0" i="0" baseline="30000" dirty="0">
                    <a:effectLst/>
                    <a:highlight>
                      <a:srgbClr val="FFFFFF"/>
                    </a:highlight>
                    <a:latin typeface="Open Sans" panose="020B0606030504020204" pitchFamily="34" charset="0"/>
                  </a:rPr>
                  <a:t>+3</a:t>
                </a:r>
                <a:r>
                  <a:rPr lang="en-US" sz="2200" b="0" i="0" dirty="0">
                    <a:effectLst/>
                    <a:highlight>
                      <a:srgbClr val="FFFFFF"/>
                    </a:highlight>
                    <a:latin typeface="Open Sans" panose="020B0606030504020204" pitchFamily="34" charset="0"/>
                  </a:rPr>
                  <a:t> do not contain any unpaired electrons, so they do not show </a:t>
                </a:r>
                <a:r>
                  <a:rPr lang="en-US" sz="2200" b="0" i="0" dirty="0" err="1">
                    <a:effectLst/>
                    <a:highlight>
                      <a:srgbClr val="FFFFFF"/>
                    </a:highlight>
                    <a:latin typeface="Open Sans" panose="020B0606030504020204" pitchFamily="34" charset="0"/>
                  </a:rPr>
                  <a:t>paramagnetism</a:t>
                </a:r>
                <a:r>
                  <a:rPr lang="en-US" sz="2200" b="0" i="0" dirty="0">
                    <a:effectLst/>
                    <a:highlight>
                      <a:srgbClr val="FFFFFF"/>
                    </a:highlight>
                    <a:latin typeface="Open Sans" panose="020B0606030504020204" pitchFamily="34" charset="0"/>
                  </a:rPr>
                  <a:t>. All other tri positive ions of lanthanides are paramagnetic. the 4f electrons are deep inside the ion and are well shielded from the quenching effect of the environment. The 4f-orbitals are well shielded from the surroundings by the overlying 5s and 5p- orbitals . As a result, the electric field of the ligands surrounding the ion does not restrict the orbital motion of the electron. So, in this case the observed </a:t>
                </a:r>
                <a:r>
                  <a:rPr lang="en-US" sz="2200" b="0" i="0" dirty="0" err="1">
                    <a:effectLst/>
                    <a:highlight>
                      <a:srgbClr val="FFFFFF"/>
                    </a:highlight>
                    <a:latin typeface="Open Sans" panose="020B0606030504020204" pitchFamily="34" charset="0"/>
                  </a:rPr>
                  <a:t>paramagnetism</a:t>
                </a:r>
                <a:r>
                  <a:rPr lang="en-US" sz="2200" b="0" i="0" dirty="0">
                    <a:effectLst/>
                    <a:highlight>
                      <a:srgbClr val="FFFFFF"/>
                    </a:highlight>
                    <a:latin typeface="Open Sans" panose="020B0606030504020204" pitchFamily="34" charset="0"/>
                  </a:rPr>
                  <a:t> is due to both factors – the electron spin and orbital motion.</a:t>
                </a:r>
              </a:p>
              <a:p>
                <a:pPr algn="just"/>
                <a:r>
                  <a:rPr lang="en-US" sz="2200" b="0" i="0" dirty="0">
                    <a:effectLst/>
                    <a:highlight>
                      <a:srgbClr val="FFFFFF"/>
                    </a:highlight>
                    <a:latin typeface="Open Sans" panose="020B0606030504020204" pitchFamily="34" charset="0"/>
                  </a:rPr>
                  <a:t>µ </a:t>
                </a:r>
                <a:r>
                  <a:rPr lang="en-US" sz="2200" b="0" i="0" baseline="-25000" dirty="0">
                    <a:effectLst/>
                    <a:highlight>
                      <a:srgbClr val="FFFFFF"/>
                    </a:highlight>
                    <a:latin typeface="Open Sans" panose="020B0606030504020204" pitchFamily="34" charset="0"/>
                  </a:rPr>
                  <a:t>(S+L)</a:t>
                </a:r>
                <a:r>
                  <a:rPr lang="en-US" sz="2200" b="0" i="0" dirty="0">
                    <a:effectLst/>
                    <a:highlight>
                      <a:srgbClr val="FFFFFF"/>
                    </a:highlight>
                    <a:latin typeface="Open Sans" panose="020B0606030504020204" pitchFamily="34" charset="0"/>
                  </a:rPr>
                  <a:t> = </a:t>
                </a:r>
                <a14:m>
                  <m:oMath xmlns:m="http://schemas.openxmlformats.org/officeDocument/2006/math">
                    <m:rad>
                      <m:radPr>
                        <m:degHide m:val="on"/>
                        <m:ctrlPr>
                          <a:rPr lang="en-IN"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4</m:t>
                        </m:r>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𝑆</m:t>
                        </m:r>
                        <m:d>
                          <m:dPr>
                            <m:ctrlPr>
                              <a:rPr lang="en-IN" sz="24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𝑆</m:t>
                            </m:r>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+1</m:t>
                            </m:r>
                          </m:e>
                        </m:d>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𝐿</m:t>
                        </m:r>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𝐿</m:t>
                        </m:r>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+1)</m:t>
                        </m:r>
                      </m:e>
                    </m:rad>
                    <m:r>
                      <a:rPr lang="en-IN" sz="2400" i="1" kern="10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200" b="0" i="0" dirty="0">
                  <a:effectLst/>
                  <a:highlight>
                    <a:srgbClr val="FFFFFF"/>
                  </a:highlight>
                  <a:latin typeface="Open Sans" panose="020B0606030504020204" pitchFamily="34" charset="0"/>
                </a:endParaRPr>
              </a:p>
              <a:p>
                <a:pPr algn="just"/>
                <a:r>
                  <a:rPr lang="en-US" sz="2200" b="0" i="0" dirty="0">
                    <a:effectLst/>
                    <a:highlight>
                      <a:srgbClr val="FFFFFF"/>
                    </a:highlight>
                    <a:latin typeface="Open Sans" panose="020B0606030504020204" pitchFamily="34" charset="0"/>
                  </a:rPr>
                  <a:t>S = spin contribution, L = Orbital contribution</a:t>
                </a:r>
              </a:p>
              <a:p>
                <a:pPr algn="just"/>
                <a:r>
                  <a:rPr lang="en-US" sz="2200" b="0" i="0" dirty="0">
                    <a:effectLst/>
                    <a:highlight>
                      <a:srgbClr val="FFFFFF"/>
                    </a:highlight>
                    <a:latin typeface="Open Sans" panose="020B0606030504020204" pitchFamily="34" charset="0"/>
                  </a:rPr>
                  <a:t>The magnetic moments of tri positive lanthanide ions are plotted against their respective atomic number .The value increases up to Nd+3 and then drops to (1.47) sm+3. it raises again and becomes maximum Dy+3 and starts dropping to zero for Lu+3 (f14) which is diamagnetic.</a:t>
                </a:r>
                <a:endParaRPr lang="en-IN" sz="2200" dirty="0"/>
              </a:p>
            </p:txBody>
          </p:sp>
        </mc:Choice>
        <mc:Fallback xmlns="">
          <p:sp>
            <p:nvSpPr>
              <p:cNvPr id="3" name="TextBox 2">
                <a:extLst>
                  <a:ext uri="{FF2B5EF4-FFF2-40B4-BE49-F238E27FC236}">
                    <a16:creationId xmlns:a16="http://schemas.microsoft.com/office/drawing/2014/main" id="{61739E91-76B8-846D-01EE-CA2877EF615E}"/>
                  </a:ext>
                </a:extLst>
              </p:cNvPr>
              <p:cNvSpPr txBox="1">
                <a:spLocks noRot="1" noChangeAspect="1" noMove="1" noResize="1" noEditPoints="1" noAdjustHandles="1" noChangeArrowheads="1" noChangeShapeType="1" noTextEdit="1"/>
              </p:cNvSpPr>
              <p:nvPr/>
            </p:nvSpPr>
            <p:spPr>
              <a:xfrm>
                <a:off x="609600" y="58847"/>
                <a:ext cx="8077200" cy="6818213"/>
              </a:xfrm>
              <a:prstGeom prst="rect">
                <a:avLst/>
              </a:prstGeom>
              <a:blipFill>
                <a:blip r:embed="rId2"/>
                <a:stretch>
                  <a:fillRect l="-981" t="-1163" r="-1887"/>
                </a:stretch>
              </a:blipFill>
            </p:spPr>
            <p:txBody>
              <a:bodyPr/>
              <a:lstStyle/>
              <a:p>
                <a:r>
                  <a:rPr lang="en-IN">
                    <a:noFill/>
                  </a:rPr>
                  <a:t> </a:t>
                </a:r>
              </a:p>
            </p:txBody>
          </p:sp>
        </mc:Fallback>
      </mc:AlternateContent>
    </p:spTree>
    <p:extLst>
      <p:ext uri="{BB962C8B-B14F-4D97-AF65-F5344CB8AC3E}">
        <p14:creationId xmlns:p14="http://schemas.microsoft.com/office/powerpoint/2010/main" val="4229579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4538743"/>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1. Magnetism arises from the spins as well as the orbital motion of the electrons. A spinning electron constitutes an elementary bar magnet and has a definite magnetic moment which is expressed in terms of Bohr magnetons.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The value of a Bohr magneton is given by, B.M. = </a:t>
                </a:r>
                <a14:m>
                  <m:oMath xmlns:m="http://schemas.openxmlformats.org/officeDocument/2006/math">
                    <m:f>
                      <m:fPr>
                        <m:ctrlPr>
                          <a:rPr lang="en-IN"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𝑒h</m:t>
                        </m:r>
                      </m:num>
                      <m:den>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2</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𝑚</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𝜋</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𝑐</m:t>
                        </m:r>
                      </m:den>
                    </m:f>
                  </m:oMath>
                </a14:m>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where e = the charge on the electron, m = mass of the electron, h = Planck constant and e = velocity of electron.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IN" kern="100" dirty="0">
                    <a:latin typeface="Times New Roman" panose="02020603050405020304" pitchFamily="18" charset="0"/>
                    <a:ea typeface="Calibri" panose="020F0502020204030204" pitchFamily="34" charset="0"/>
                    <a:cs typeface="Times New Roman" panose="02020603050405020304" pitchFamily="18" charset="0"/>
                  </a:rPr>
                  <a:t>2</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If the spin of an electron is coupled with that of another electron, the magnetic moments due to the spins are nullified resulting in net magnetic moment of zero. Hence ions or molecules in which all electrons are completely paired up have no net moment. This leads to diamagnetism. When a diamagnetic substance is placed in a magnetic field, the lines of force tend to keep away from the substance.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76200"/>
                <a:ext cx="8153400" cy="4538743"/>
              </a:xfrm>
              <a:prstGeom prst="rect">
                <a:avLst/>
              </a:prstGeom>
              <a:blipFill>
                <a:blip r:embed="rId2"/>
                <a:stretch>
                  <a:fillRect l="-673" t="-806" r="-598"/>
                </a:stretch>
              </a:blipFill>
            </p:spPr>
            <p:txBody>
              <a:bodyPr/>
              <a:lstStyle/>
              <a:p>
                <a:r>
                  <a:rPr lang="en-IN">
                    <a:noFill/>
                  </a:rPr>
                  <a:t> </a:t>
                </a:r>
              </a:p>
            </p:txBody>
          </p:sp>
        </mc:Fallback>
      </mc:AlternateContent>
    </p:spTree>
    <p:extLst>
      <p:ext uri="{BB962C8B-B14F-4D97-AF65-F5344CB8AC3E}">
        <p14:creationId xmlns:p14="http://schemas.microsoft.com/office/powerpoint/2010/main" val="1294108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4796441"/>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Aft>
                    <a:spcPts val="800"/>
                  </a:spcAft>
                </a:pPr>
                <a:r>
                  <a:rPr lang="en-IN" kern="100" dirty="0">
                    <a:latin typeface="Times New Roman" panose="02020603050405020304" pitchFamily="18" charset="0"/>
                    <a:ea typeface="Calibri" panose="020F0502020204030204" pitchFamily="34" charset="0"/>
                    <a:cs typeface="Times New Roman" panose="02020603050405020304" pitchFamily="18" charset="0"/>
                  </a:rPr>
                  <a:t>3</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On the other hand, if the spin of an electron is not paired up with that of another electron, a net magnetic moment result. As a result, molecules and ions in which the spins of the electron are not completely paired, exhibit </a:t>
                </a:r>
                <a:r>
                  <a:rPr lang="en-IN" sz="1800" kern="100" dirty="0" err="1">
                    <a:effectLst/>
                    <a:latin typeface="Times New Roman" panose="02020603050405020304" pitchFamily="18" charset="0"/>
                    <a:ea typeface="Calibri" panose="020F0502020204030204" pitchFamily="34" charset="0"/>
                    <a:cs typeface="Times New Roman" panose="02020603050405020304" pitchFamily="18" charset="0"/>
                  </a:rPr>
                  <a:t>paramagnetism</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IN" sz="1800" kern="100" dirty="0" err="1">
                    <a:effectLst/>
                    <a:latin typeface="Times New Roman" panose="02020603050405020304" pitchFamily="18" charset="0"/>
                    <a:ea typeface="Calibri" panose="020F0502020204030204" pitchFamily="34" charset="0"/>
                    <a:cs typeface="Times New Roman" panose="02020603050405020304" pitchFamily="18" charset="0"/>
                  </a:rPr>
                  <a:t>paramagiletic</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moment depending on the number of electrons with uncoupled spins the lanthanide ions with configurations f</a:t>
                </a:r>
                <a:r>
                  <a:rPr lang="en-IN"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to f¹³ have one or more unpaired electron and are paramagnetic.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4. The magnetic moment of transition element may be calculated from the formula</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14:m>
                  <m:oMath xmlns:m="http://schemas.openxmlformats.org/officeDocument/2006/math">
                    <m:sSub>
                      <m:sSubPr>
                        <m:ctrlPr>
                          <a:rPr lang="en-IN"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𝜇</m:t>
                        </m:r>
                      </m:e>
                      <m:sub>
                        <m:r>
                          <a:rPr lang="en-IN" sz="1800" kern="100" baseline="-250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1800" kern="100" baseline="-25000">
                            <a:effectLst/>
                            <a:latin typeface="Cambria Math" panose="02040503050406030204" pitchFamily="18" charset="0"/>
                            <a:ea typeface="Calibri" panose="020F0502020204030204" pitchFamily="34" charset="0"/>
                            <a:cs typeface="Times New Roman" panose="02020603050405020304" pitchFamily="18" charset="0"/>
                          </a:rPr>
                          <m:t>S</m:t>
                        </m:r>
                        <m:r>
                          <a:rPr lang="en-IN" sz="1800" kern="100" baseline="-25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IN" sz="1800" kern="100" baseline="-25000">
                            <a:effectLst/>
                            <a:latin typeface="Cambria Math" panose="02040503050406030204" pitchFamily="18" charset="0"/>
                            <a:ea typeface="Calibri" panose="020F0502020204030204" pitchFamily="34" charset="0"/>
                            <a:cs typeface="Times New Roman" panose="02020603050405020304" pitchFamily="18" charset="0"/>
                          </a:rPr>
                          <m:t>L</m:t>
                        </m:r>
                        <m:r>
                          <a:rPr lang="en-IN" sz="1800" kern="100" baseline="-25000">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en-IN" sz="1800" kern="1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IN"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4</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𝑆</m:t>
                        </m:r>
                        <m:d>
                          <m:dPr>
                            <m:ctrlPr>
                              <a:rPr lang="en-IN"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𝑆</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+1</m:t>
                            </m:r>
                          </m:e>
                        </m:d>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𝐿</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𝐿</m:t>
                        </m:r>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+1)</m:t>
                        </m:r>
                      </m:e>
                    </m:rad>
                  </m:oMath>
                </a14:m>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In the above formula both the orbital and spin contributions are taken calculating the magnetic moment, S being the resultant spin and L the resultant orbital momentum quantum number. </a:t>
                </a:r>
                <a:endParaRPr lang="en-IN"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76200"/>
                <a:ext cx="8153400" cy="4796441"/>
              </a:xfrm>
              <a:prstGeom prst="rect">
                <a:avLst/>
              </a:prstGeom>
              <a:blipFill>
                <a:blip r:embed="rId2"/>
                <a:stretch>
                  <a:fillRect l="-673" t="-763" r="-598" b="-1018"/>
                </a:stretch>
              </a:blipFill>
            </p:spPr>
            <p:txBody>
              <a:bodyPr/>
              <a:lstStyle/>
              <a:p>
                <a:r>
                  <a:rPr lang="en-IN">
                    <a:noFill/>
                  </a:rPr>
                  <a:t> </a:t>
                </a:r>
              </a:p>
            </p:txBody>
          </p:sp>
        </mc:Fallback>
      </mc:AlternateContent>
    </p:spTree>
    <p:extLst>
      <p:ext uri="{BB962C8B-B14F-4D97-AF65-F5344CB8AC3E}">
        <p14:creationId xmlns:p14="http://schemas.microsoft.com/office/powerpoint/2010/main" val="1205625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323777"/>
                <a:ext cx="8153400" cy="6153223"/>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5</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In the case of d-block elements, i.e., the </a:t>
                </a:r>
                <a:r>
                  <a:rPr lang="en-IN" sz="20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1st</a:t>
                </a:r>
                <a:r>
                  <a:rPr lang="en-IN"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0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row</a:t>
                </a:r>
                <a:r>
                  <a:rPr lang="en-IN"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transition metals</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the orbital contribution is usually nullified by interaction with the fields due to the ligands, in the environment. Hence in such cases only the contribution has to be considered and the magnetic moment in Bohr magnetons calculated from the spin only formula, S being the resultant spin quantum number.</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14:m>
                  <m:oMath xmlns:m="http://schemas.openxmlformats.org/officeDocument/2006/math">
                    <m:sSub>
                      <m:sSubPr>
                        <m:ctrlPr>
                          <a:rPr lang="en-IN" sz="2400" b="1" i="1" kern="1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en-IN" sz="2400" b="1" i="0"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𝐒𝐎</m:t>
                        </m:r>
                      </m:sub>
                    </m:sSub>
                  </m:oMath>
                </a14:m>
                <a:r>
                  <a:rPr lang="en-IN" sz="2400" b="1" kern="100"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d>
                          <m:dPr>
                            <m:ctrlP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e>
                    </m:rad>
                  </m:oMath>
                </a14:m>
                <a:r>
                  <a:rPr lang="en-IN"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4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d>
                      </m:e>
                    </m:rad>
                  </m:oMath>
                </a14:m>
                <a:r>
                  <a:rPr lang="en-IN" sz="2000" kern="100" dirty="0">
                    <a:effectLst/>
                    <a:latin typeface="Times New Roman" panose="02020603050405020304" pitchFamily="18" charset="0"/>
                    <a:ea typeface="Times New Roman" panose="02020603050405020304" pitchFamily="18" charset="0"/>
                    <a:cs typeface="Times New Roman" panose="02020603050405020304" pitchFamily="18" charset="0"/>
                  </a:rPr>
                  <a:t> [n = no. of unpaired electron = 2S]</a:t>
                </a:r>
              </a:p>
              <a:p>
                <a:endParaRPr lang="en-IN" sz="2000" kern="100" dirty="0">
                  <a:latin typeface="Times New Roman" panose="02020603050405020304" pitchFamily="18" charset="0"/>
                  <a:ea typeface="Calibri" panose="020F0502020204030204" pitchFamily="34" charset="0"/>
                  <a:cs typeface="Times New Roman" panose="02020603050405020304" pitchFamily="18" charset="0"/>
                </a:endParaRPr>
              </a:p>
              <a:p>
                <a:r>
                  <a:rPr lang="en-IN" sz="2000" kern="100" dirty="0">
                    <a:latin typeface="Times New Roman" panose="02020603050405020304" pitchFamily="18" charset="0"/>
                    <a:ea typeface="Calibri" panose="020F0502020204030204" pitchFamily="34" charset="0"/>
                    <a:cs typeface="Times New Roman" panose="02020603050405020304" pitchFamily="18" charset="0"/>
                  </a:rPr>
                  <a:t>6. For 2</a:t>
                </a:r>
                <a:r>
                  <a:rPr lang="en-IN" sz="2000" kern="1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 &amp; 3</a:t>
                </a:r>
                <a:r>
                  <a:rPr lang="en-IN" sz="2000" kern="100" baseline="30000" dirty="0">
                    <a:latin typeface="Times New Roman" panose="02020603050405020304" pitchFamily="18" charset="0"/>
                    <a:ea typeface="Calibri" panose="020F0502020204030204" pitchFamily="34" charset="0"/>
                    <a:cs typeface="Times New Roman" panose="02020603050405020304" pitchFamily="18" charset="0"/>
                  </a:rPr>
                  <a:t>rd</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 row transition metals magnetic moment t</a:t>
                </a:r>
                <a:r>
                  <a:rPr lang="en-US" sz="2000" dirty="0"/>
                  <a:t>he magnetic behavior are due to the </a:t>
                </a:r>
                <a:r>
                  <a:rPr lang="en-US" sz="2000" b="1" dirty="0"/>
                  <a:t>contribution of both spin magnetic moment as well as orbital magnetic behavior</a:t>
                </a:r>
                <a:r>
                  <a:rPr lang="en-US" sz="2000" dirty="0"/>
                  <a:t>.  </a:t>
                </a:r>
              </a:p>
              <a:p>
                <a:r>
                  <a:rPr lang="en-US" sz="2000" dirty="0"/>
                  <a:t>	</a:t>
                </a:r>
              </a:p>
              <a:p>
                <a:r>
                  <a:rPr lang="en-US" sz="2000" dirty="0"/>
                  <a:t>	Thus, the magnetic moment</a:t>
                </a:r>
              </a:p>
              <a:p>
                <a:r>
                  <a:rPr lang="en-US" sz="2000" dirty="0"/>
                  <a:t>	</a:t>
                </a:r>
                <a:r>
                  <a:rPr lang="el-GR" sz="2800" b="1" dirty="0">
                    <a:solidFill>
                      <a:srgbClr val="FF0000"/>
                    </a:solidFill>
                  </a:rPr>
                  <a:t>μ</a:t>
                </a:r>
                <a:r>
                  <a:rPr lang="en-IN" sz="2800" b="1" baseline="-25000" dirty="0">
                    <a:solidFill>
                      <a:srgbClr val="FF0000"/>
                    </a:solidFill>
                  </a:rPr>
                  <a:t>(</a:t>
                </a:r>
                <a:r>
                  <a:rPr lang="en-IN" sz="2800" b="1" i="1" baseline="-25000" dirty="0" err="1">
                    <a:solidFill>
                      <a:srgbClr val="FF0000"/>
                    </a:solidFill>
                  </a:rPr>
                  <a:t>s+l</a:t>
                </a:r>
                <a:r>
                  <a:rPr lang="en-IN" sz="2800" b="1" baseline="-25000" dirty="0">
                    <a:solidFill>
                      <a:srgbClr val="FF0000"/>
                    </a:solidFill>
                  </a:rPr>
                  <a:t>)</a:t>
                </a:r>
                <a:r>
                  <a:rPr lang="en-IN" sz="2800" b="1" dirty="0">
                    <a:solidFill>
                      <a:srgbClr val="FF0000"/>
                    </a:solidFill>
                  </a:rPr>
                  <a:t> </a:t>
                </a:r>
                <a:r>
                  <a:rPr lang="en-US" sz="2800" b="1" dirty="0">
                    <a:solidFill>
                      <a:srgbClr val="FF0000"/>
                    </a:solidFill>
                  </a:rPr>
                  <a:t>= </a:t>
                </a:r>
                <a14:m>
                  <m:oMath xmlns:m="http://schemas.openxmlformats.org/officeDocument/2006/math">
                    <m:rad>
                      <m:radPr>
                        <m:degHide m:val="on"/>
                        <m:ctrlPr>
                          <a:rPr lang="en-US" sz="2800" b="1" i="1" smtClean="0">
                            <a:solidFill>
                              <a:srgbClr val="FF0000"/>
                            </a:solidFill>
                            <a:latin typeface="Cambria Math" panose="02040503050406030204" pitchFamily="18" charset="0"/>
                          </a:rPr>
                        </m:ctrlPr>
                      </m:radPr>
                      <m:deg/>
                      <m:e>
                        <m:r>
                          <m:rPr>
                            <m:nor/>
                          </m:rPr>
                          <a:rPr lang="en-US" sz="2800" b="1" dirty="0">
                            <a:solidFill>
                              <a:srgbClr val="FF0000"/>
                            </a:solidFill>
                          </a:rPr>
                          <m:t>4</m:t>
                        </m:r>
                        <m:r>
                          <m:rPr>
                            <m:nor/>
                          </m:rPr>
                          <a:rPr lang="en-US" sz="2800" b="1" i="1" dirty="0">
                            <a:solidFill>
                              <a:srgbClr val="FF0000"/>
                            </a:solidFill>
                          </a:rPr>
                          <m:t>S</m:t>
                        </m:r>
                        <m:r>
                          <m:rPr>
                            <m:nor/>
                          </m:rPr>
                          <a:rPr lang="en-US" sz="2800" b="1" dirty="0">
                            <a:solidFill>
                              <a:srgbClr val="FF0000"/>
                            </a:solidFill>
                          </a:rPr>
                          <m:t> (</m:t>
                        </m:r>
                        <m:r>
                          <m:rPr>
                            <m:nor/>
                          </m:rPr>
                          <a:rPr lang="en-US" sz="2800" b="1" i="1" dirty="0">
                            <a:solidFill>
                              <a:srgbClr val="FF0000"/>
                            </a:solidFill>
                          </a:rPr>
                          <m:t>S</m:t>
                        </m:r>
                        <m:r>
                          <m:rPr>
                            <m:nor/>
                          </m:rPr>
                          <a:rPr lang="en-US" sz="2800" b="1" dirty="0">
                            <a:solidFill>
                              <a:srgbClr val="FF0000"/>
                            </a:solidFill>
                          </a:rPr>
                          <m:t>+1) + </m:t>
                        </m:r>
                        <m:r>
                          <m:rPr>
                            <m:nor/>
                          </m:rPr>
                          <a:rPr lang="en-US" sz="2800" b="1" i="1" dirty="0">
                            <a:solidFill>
                              <a:srgbClr val="FF0000"/>
                            </a:solidFill>
                          </a:rPr>
                          <m:t>L</m:t>
                        </m:r>
                        <m:r>
                          <m:rPr>
                            <m:nor/>
                          </m:rPr>
                          <a:rPr lang="en-US" sz="2800" b="1" dirty="0">
                            <a:solidFill>
                              <a:srgbClr val="FF0000"/>
                            </a:solidFill>
                          </a:rPr>
                          <m:t>(</m:t>
                        </m:r>
                        <m:r>
                          <m:rPr>
                            <m:nor/>
                          </m:rPr>
                          <a:rPr lang="en-US" sz="2800" b="1" i="1" dirty="0">
                            <a:solidFill>
                              <a:srgbClr val="FF0000"/>
                            </a:solidFill>
                          </a:rPr>
                          <m:t>L</m:t>
                        </m:r>
                        <m:r>
                          <m:rPr>
                            <m:nor/>
                          </m:rPr>
                          <a:rPr lang="en-US" sz="2800" b="1" dirty="0">
                            <a:solidFill>
                              <a:srgbClr val="FF0000"/>
                            </a:solidFill>
                          </a:rPr>
                          <m:t>+1)</m:t>
                        </m:r>
                      </m:e>
                    </m:rad>
                  </m:oMath>
                </a14:m>
                <a:endParaRPr lang="en-US" sz="2800" b="1" baseline="30000" dirty="0">
                  <a:solidFill>
                    <a:srgbClr val="002060"/>
                  </a:solidFill>
                </a:endParaRPr>
              </a:p>
              <a:p>
                <a:r>
                  <a:rPr lang="en-US" sz="2800" b="1" baseline="30000" dirty="0">
                    <a:solidFill>
                      <a:srgbClr val="002060"/>
                    </a:solidFill>
                  </a:rPr>
                  <a:t>			</a:t>
                </a:r>
                <a:r>
                  <a:rPr lang="en-US" sz="2000" b="1" i="1" dirty="0"/>
                  <a:t>S</a:t>
                </a:r>
                <a:r>
                  <a:rPr lang="en-US" sz="2000" dirty="0"/>
                  <a:t>= total spin quantum number </a:t>
                </a:r>
              </a:p>
              <a:p>
                <a:r>
                  <a:rPr lang="en-US" sz="2000" dirty="0"/>
                  <a:t>			</a:t>
                </a:r>
                <a:r>
                  <a:rPr lang="en-US" sz="2000" b="1" i="1" dirty="0"/>
                  <a:t>L</a:t>
                </a:r>
                <a:r>
                  <a:rPr lang="en-US" sz="2000" dirty="0"/>
                  <a:t>= total orbital magnetic quantum number</a:t>
                </a: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323777"/>
                <a:ext cx="8153400" cy="6153223"/>
              </a:xfrm>
              <a:prstGeom prst="rect">
                <a:avLst/>
              </a:prstGeom>
              <a:blipFill>
                <a:blip r:embed="rId2"/>
                <a:stretch>
                  <a:fillRect l="-823" t="-594" r="-748" b="-792"/>
                </a:stretch>
              </a:blipFill>
            </p:spPr>
            <p:txBody>
              <a:bodyPr/>
              <a:lstStyle/>
              <a:p>
                <a:r>
                  <a:rPr lang="en-IN">
                    <a:noFill/>
                  </a:rPr>
                  <a:t> </a:t>
                </a:r>
              </a:p>
            </p:txBody>
          </p:sp>
        </mc:Fallback>
      </mc:AlternateContent>
    </p:spTree>
    <p:extLst>
      <p:ext uri="{BB962C8B-B14F-4D97-AF65-F5344CB8AC3E}">
        <p14:creationId xmlns:p14="http://schemas.microsoft.com/office/powerpoint/2010/main" val="68163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6511975"/>
          </a:xfrm>
          <a:prstGeom prst="rect">
            <a:avLst/>
          </a:prstGeom>
          <a:noFill/>
        </p:spPr>
        <p:txBody>
          <a:bodyPr wrap="square">
            <a:spAutoFit/>
          </a:bodyPr>
          <a:lstStyle/>
          <a:p>
            <a:pPr indent="228600" algn="ctr">
              <a:lnSpc>
                <a:spcPct val="107000"/>
              </a:lnSpc>
              <a:spcAft>
                <a:spcPts val="800"/>
              </a:spcAft>
            </a:pPr>
            <a:r>
              <a:rPr lang="en-US" sz="3600" b="1" dirty="0">
                <a:solidFill>
                  <a:srgbClr val="C00000"/>
                </a:solidFill>
                <a:effectLst/>
                <a:latin typeface="Times New Roman" panose="02020603050405020304" pitchFamily="18" charset="0"/>
                <a:ea typeface="Arial Unicode MS"/>
                <a:cs typeface="Times New Roman" panose="02020603050405020304" pitchFamily="18" charset="0"/>
              </a:rPr>
              <a:t>f-block elements</a:t>
            </a:r>
            <a:endParaRPr lang="en-US" sz="3200" dirty="0">
              <a:solidFill>
                <a:srgbClr val="C00000"/>
              </a:solidFill>
              <a:effectLst/>
              <a:latin typeface="Times New Roman" panose="02020603050405020304" pitchFamily="18" charset="0"/>
              <a:ea typeface="Arial Unicode MS"/>
              <a:cs typeface="Times New Roman" panose="02020603050405020304" pitchFamily="18" charset="0"/>
            </a:endParaRPr>
          </a:p>
          <a:p>
            <a:pPr indent="228600" algn="just">
              <a:lnSpc>
                <a:spcPct val="107000"/>
              </a:lnSpc>
              <a:spcAft>
                <a:spcPts val="800"/>
              </a:spcAft>
            </a:pP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A total of 14 elements (</a:t>
            </a:r>
            <a:r>
              <a:rPr lang="en-US" sz="3500" b="1" baseline="-25000" dirty="0">
                <a:solidFill>
                  <a:srgbClr val="000000"/>
                </a:solidFill>
                <a:effectLst/>
                <a:latin typeface="Times New Roman" panose="02020603050405020304" pitchFamily="18" charset="0"/>
                <a:ea typeface="Arial Unicode MS"/>
                <a:cs typeface="Times New Roman" panose="02020603050405020304" pitchFamily="18" charset="0"/>
              </a:rPr>
              <a:t>58</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Ce to </a:t>
            </a:r>
            <a:r>
              <a:rPr lang="en-US" sz="3500" b="1" baseline="-25000" dirty="0">
                <a:solidFill>
                  <a:srgbClr val="000000"/>
                </a:solidFill>
                <a:effectLst/>
                <a:latin typeface="Times New Roman" panose="02020603050405020304" pitchFamily="18" charset="0"/>
                <a:ea typeface="Arial Unicode MS"/>
                <a:cs typeface="Times New Roman" panose="02020603050405020304" pitchFamily="18" charset="0"/>
              </a:rPr>
              <a:t>71</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Lu) of lanthanide are placed in the place of </a:t>
            </a:r>
            <a:r>
              <a:rPr lang="en-US" sz="3500" b="1" dirty="0">
                <a:solidFill>
                  <a:srgbClr val="C00000"/>
                </a:solidFill>
                <a:effectLst/>
                <a:latin typeface="Times New Roman" panose="02020603050405020304" pitchFamily="18" charset="0"/>
                <a:ea typeface="Arial Unicode MS"/>
                <a:cs typeface="Times New Roman" panose="02020603050405020304" pitchFamily="18" charset="0"/>
              </a:rPr>
              <a:t>group 3 and period 6</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 Though there is no electron at 4f orbital of L</a:t>
            </a:r>
            <a:r>
              <a:rPr lang="en-US" sz="3500" b="1" dirty="0">
                <a:solidFill>
                  <a:srgbClr val="000000"/>
                </a:solidFill>
                <a:latin typeface="Times New Roman" panose="02020603050405020304" pitchFamily="18" charset="0"/>
                <a:ea typeface="Arial Unicode MS"/>
                <a:cs typeface="Times New Roman" panose="02020603050405020304" pitchFamily="18" charset="0"/>
              </a:rPr>
              <a:t>a</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nthanum</a:t>
            </a:r>
            <a:r>
              <a:rPr lang="en-US" sz="3500" b="1" dirty="0">
                <a:solidFill>
                  <a:srgbClr val="000000"/>
                </a:solidFill>
                <a:latin typeface="Times New Roman" panose="02020603050405020304" pitchFamily="18" charset="0"/>
                <a:ea typeface="Arial Unicode MS"/>
                <a:cs typeface="Times New Roman" panose="02020603050405020304" pitchFamily="18" charset="0"/>
              </a:rPr>
              <a:t> (</a:t>
            </a:r>
            <a:r>
              <a:rPr lang="en-US" sz="3500" b="1" baseline="-25000" dirty="0">
                <a:solidFill>
                  <a:srgbClr val="000000"/>
                </a:solidFill>
                <a:effectLst/>
                <a:latin typeface="Times New Roman" panose="02020603050405020304" pitchFamily="18" charset="0"/>
                <a:ea typeface="Arial Unicode MS"/>
                <a:cs typeface="Times New Roman" panose="02020603050405020304" pitchFamily="18" charset="0"/>
              </a:rPr>
              <a:t>57</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La</a:t>
            </a:r>
            <a:r>
              <a:rPr lang="en-US" sz="3500" b="1" dirty="0">
                <a:solidFill>
                  <a:srgbClr val="000000"/>
                </a:solidFill>
                <a:latin typeface="Times New Roman" panose="02020603050405020304" pitchFamily="18" charset="0"/>
                <a:ea typeface="Arial Unicode MS"/>
                <a:cs typeface="Times New Roman" panose="02020603050405020304" pitchFamily="18" charset="0"/>
              </a:rPr>
              <a:t>), La are placed at the Lanthanide group because the properties of La is similar with the other 14 elements. There 15 elements of </a:t>
            </a:r>
            <a:r>
              <a:rPr lang="en-US" sz="3500" b="1" dirty="0">
                <a:effectLst/>
                <a:latin typeface="Times New Roman" panose="02020603050405020304" pitchFamily="18" charset="0"/>
                <a:ea typeface="Arial Unicode MS"/>
                <a:cs typeface="Times New Roman" panose="02020603050405020304" pitchFamily="18" charset="0"/>
              </a:rPr>
              <a:t>Lanthanide group are  generally represented by </a:t>
            </a:r>
            <a:r>
              <a:rPr lang="en-US" sz="3500" b="1" dirty="0">
                <a:solidFill>
                  <a:srgbClr val="FF0000"/>
                </a:solidFill>
                <a:effectLst/>
                <a:latin typeface="Times New Roman" panose="02020603050405020304" pitchFamily="18" charset="0"/>
                <a:ea typeface="Arial Unicode MS"/>
                <a:cs typeface="Times New Roman" panose="02020603050405020304" pitchFamily="18" charset="0"/>
              </a:rPr>
              <a:t>“Ln”. </a:t>
            </a:r>
            <a:r>
              <a:rPr lang="en-US" sz="3500" b="1" dirty="0">
                <a:effectLst/>
                <a:latin typeface="Times New Roman" panose="02020603050405020304" pitchFamily="18" charset="0"/>
                <a:ea typeface="Arial Unicode MS"/>
                <a:cs typeface="Times New Roman" panose="02020603050405020304" pitchFamily="18" charset="0"/>
              </a:rPr>
              <a:t>The old name of Ln are </a:t>
            </a:r>
            <a:r>
              <a:rPr lang="en-US" sz="3500" b="1" dirty="0">
                <a:solidFill>
                  <a:srgbClr val="FF0000"/>
                </a:solidFill>
                <a:effectLst/>
                <a:latin typeface="Times New Roman" panose="02020603050405020304" pitchFamily="18" charset="0"/>
                <a:ea typeface="Arial Unicode MS"/>
                <a:cs typeface="Times New Roman" panose="02020603050405020304" pitchFamily="18" charset="0"/>
              </a:rPr>
              <a:t>rare earth elements.</a:t>
            </a:r>
            <a:endParaRPr lang="en-US" sz="3500" b="1" dirty="0">
              <a:solidFill>
                <a:srgbClr val="000000"/>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3856996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328739"/>
                <a:ext cx="8153400" cy="6224461"/>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7</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800" b="1" i="1" kern="1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en-IN" sz="2800" b="1" i="0"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𝐒𝐎</m:t>
                        </m:r>
                      </m:sub>
                    </m:sSub>
                  </m:oMath>
                </a14:m>
                <a:r>
                  <a:rPr lang="en-IN" sz="2800" b="1" kern="100"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d>
                          <m:dPr>
                            <m:ctrlP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e>
                    </m:rad>
                  </m:oMath>
                </a14:m>
                <a:r>
                  <a:rPr lang="en-I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28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d>
                      </m:e>
                    </m:rad>
                  </m:oMath>
                </a14:m>
                <a:r>
                  <a:rPr lang="en-I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This spin only value is applicable for </a:t>
                </a:r>
                <a:r>
                  <a:rPr lang="en-IN"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summetrically</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filled f electron system, for La³</a:t>
                </a:r>
                <a:r>
                  <a:rPr lang="en-IN" sz="2800"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2800"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Gd³</a:t>
                </a:r>
                <a:r>
                  <a:rPr lang="en-IN" sz="2800"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2800"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and Lu (f¹</a:t>
                </a:r>
                <a:r>
                  <a:rPr lang="en-IN" sz="2800"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I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2800" kern="100" dirty="0">
                    <a:latin typeface="Times New Roman" panose="02020603050405020304" pitchFamily="18" charset="0"/>
                    <a:ea typeface="Calibri" panose="020F0502020204030204" pitchFamily="34" charset="0"/>
                    <a:cs typeface="Times New Roman" panose="02020603050405020304" pitchFamily="18" charset="0"/>
                  </a:rPr>
                  <a:t>8</a:t>
                </a: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La³</a:t>
                </a:r>
                <a:r>
                  <a:rPr lang="en-IN" sz="2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and Lu</a:t>
                </a:r>
                <a:r>
                  <a:rPr lang="en-IN" sz="2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have no unpaired electrons (n = 0) and hence the paramagnetic moment = </a:t>
                </a:r>
                <a14:m>
                  <m:oMath xmlns:m="http://schemas.openxmlformats.org/officeDocument/2006/math">
                    <m:rad>
                      <m:radPr>
                        <m:degHide m:val="on"/>
                        <m:ctrlPr>
                          <a:rPr lang="en-IN" sz="2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800" i="1" kern="100">
                            <a:effectLst/>
                            <a:latin typeface="Cambria Math" panose="02040503050406030204" pitchFamily="18" charset="0"/>
                            <a:ea typeface="Calibri" panose="020F0502020204030204" pitchFamily="34" charset="0"/>
                            <a:cs typeface="Times New Roman" panose="02020603050405020304" pitchFamily="18" charset="0"/>
                          </a:rPr>
                          <m:t>0(0+2)</m:t>
                        </m:r>
                      </m:e>
                    </m:rad>
                  </m:oMath>
                </a14:m>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 0.</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IN" sz="2800" kern="100" dirty="0">
                    <a:latin typeface="Times New Roman" panose="02020603050405020304" pitchFamily="18" charset="0"/>
                    <a:ea typeface="Calibri" panose="020F0502020204030204" pitchFamily="34" charset="0"/>
                    <a:cs typeface="Times New Roman" panose="02020603050405020304" pitchFamily="18" charset="0"/>
                  </a:rPr>
                  <a:t>9</a:t>
                </a: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Gd</a:t>
                </a:r>
                <a:r>
                  <a:rPr lang="en-IN" sz="2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has 7 unpaired electrons and n = 7 (by Hund's Rule). Hence the magnetic moment becomes </a:t>
                </a:r>
                <a14:m>
                  <m:oMath xmlns:m="http://schemas.openxmlformats.org/officeDocument/2006/math">
                    <m:sSub>
                      <m:sSubPr>
                        <m:ctrlPr>
                          <a:rPr lang="en-IN" sz="2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800" i="1" kern="100">
                            <a:effectLst/>
                            <a:latin typeface="Cambria Math" panose="02040503050406030204" pitchFamily="18" charset="0"/>
                            <a:ea typeface="Calibri" panose="020F0502020204030204" pitchFamily="34" charset="0"/>
                            <a:cs typeface="Times New Roman" panose="02020603050405020304" pitchFamily="18" charset="0"/>
                          </a:rPr>
                          <m:t>𝜇</m:t>
                        </m:r>
                      </m:e>
                      <m:sub>
                        <m:r>
                          <m:rPr>
                            <m:sty m:val="p"/>
                          </m:rPr>
                          <a:rPr lang="en-IN" sz="2800" b="0" i="0" kern="100" smtClean="0">
                            <a:effectLst/>
                            <a:latin typeface="Cambria Math" panose="02040503050406030204" pitchFamily="18" charset="0"/>
                            <a:ea typeface="Calibri" panose="020F0502020204030204" pitchFamily="34" charset="0"/>
                            <a:cs typeface="Times New Roman" panose="02020603050405020304" pitchFamily="18" charset="0"/>
                          </a:rPr>
                          <m:t>S</m:t>
                        </m:r>
                        <m:r>
                          <a:rPr lang="en-IN" sz="2800" b="0" i="1" kern="100" smtClean="0">
                            <a:effectLst/>
                            <a:latin typeface="Cambria Math" panose="02040503050406030204" pitchFamily="18" charset="0"/>
                            <a:ea typeface="Calibri" panose="020F0502020204030204" pitchFamily="34" charset="0"/>
                            <a:cs typeface="Times New Roman" panose="02020603050405020304" pitchFamily="18" charset="0"/>
                          </a:rPr>
                          <m:t>𝑂</m:t>
                        </m:r>
                      </m:sub>
                    </m:sSub>
                  </m:oMath>
                </a14:m>
                <a:r>
                  <a:rPr lang="en-IN" sz="2800" kern="1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IN" sz="2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800" i="1" kern="100">
                            <a:effectLst/>
                            <a:latin typeface="Cambria Math" panose="02040503050406030204" pitchFamily="18" charset="0"/>
                            <a:ea typeface="Calibri" panose="020F0502020204030204" pitchFamily="34" charset="0"/>
                            <a:cs typeface="Times New Roman" panose="02020603050405020304" pitchFamily="18" charset="0"/>
                          </a:rPr>
                          <m:t>7</m:t>
                        </m:r>
                        <m:d>
                          <m:dPr>
                            <m:ctrlPr>
                              <a:rPr lang="en-IN" sz="2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IN" sz="2800" i="1" kern="100">
                                <a:effectLst/>
                                <a:latin typeface="Cambria Math" panose="02040503050406030204" pitchFamily="18" charset="0"/>
                                <a:ea typeface="Calibri" panose="020F0502020204030204" pitchFamily="34" charset="0"/>
                                <a:cs typeface="Times New Roman" panose="02020603050405020304" pitchFamily="18" charset="0"/>
                              </a:rPr>
                              <m:t>7+2</m:t>
                            </m:r>
                          </m:e>
                        </m:d>
                      </m:e>
                    </m:rad>
                  </m:oMath>
                </a14:m>
                <a:r>
                  <a:rPr lang="en-IN" sz="2800" kern="1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IN" sz="2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800" i="1" kern="100">
                            <a:effectLst/>
                            <a:latin typeface="Cambria Math" panose="02040503050406030204" pitchFamily="18" charset="0"/>
                            <a:ea typeface="Calibri" panose="020F0502020204030204" pitchFamily="34" charset="0"/>
                            <a:cs typeface="Times New Roman" panose="02020603050405020304" pitchFamily="18" charset="0"/>
                          </a:rPr>
                          <m:t>63</m:t>
                        </m:r>
                      </m:e>
                    </m:rad>
                  </m:oMath>
                </a14:m>
                <a:r>
                  <a:rPr lang="en-IN" sz="2800" kern="100" dirty="0">
                    <a:effectLst/>
                    <a:latin typeface="Times New Roman" panose="02020603050405020304" pitchFamily="18" charset="0"/>
                    <a:ea typeface="Calibri" panose="020F0502020204030204" pitchFamily="34" charset="0"/>
                    <a:cs typeface="Times New Roman" panose="02020603050405020304" pitchFamily="18" charset="0"/>
                  </a:rPr>
                  <a:t> = 7.9 B.M.</a:t>
                </a: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328739"/>
                <a:ext cx="8153400" cy="6224461"/>
              </a:xfrm>
              <a:prstGeom prst="rect">
                <a:avLst/>
              </a:prstGeom>
              <a:blipFill>
                <a:blip r:embed="rId2"/>
                <a:stretch>
                  <a:fillRect l="-1571" t="-588" r="-1496" b="-1567"/>
                </a:stretch>
              </a:blipFill>
            </p:spPr>
            <p:txBody>
              <a:bodyPr/>
              <a:lstStyle/>
              <a:p>
                <a:r>
                  <a:rPr lang="en-IN">
                    <a:noFill/>
                  </a:rPr>
                  <a:t> </a:t>
                </a:r>
              </a:p>
            </p:txBody>
          </p:sp>
        </mc:Fallback>
      </mc:AlternateContent>
    </p:spTree>
    <p:extLst>
      <p:ext uri="{BB962C8B-B14F-4D97-AF65-F5344CB8AC3E}">
        <p14:creationId xmlns:p14="http://schemas.microsoft.com/office/powerpoint/2010/main" val="1539279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381000" y="155858"/>
                <a:ext cx="8458200" cy="6549742"/>
              </a:xfrm>
              <a:prstGeom prst="rect">
                <a:avLst/>
              </a:prstGeom>
              <a:noFill/>
            </p:spPr>
            <p:txBody>
              <a:bodyPr wrap="square">
                <a:spAutoFit/>
              </a:bodyPr>
              <a:lstStyle/>
              <a:p>
                <a:pPr algn="ct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endParaRPr lang="en-US" sz="800" dirty="0"/>
              </a:p>
              <a:p>
                <a:r>
                  <a:rPr lang="en-US" sz="2300" dirty="0"/>
                  <a:t>11. In the lanthanides, the </a:t>
                </a:r>
                <a:r>
                  <a:rPr lang="en-US" sz="2300" b="1" dirty="0"/>
                  <a:t>spin contribution </a:t>
                </a:r>
                <a:r>
                  <a:rPr lang="en-US" sz="2300" dirty="0"/>
                  <a:t>(</a:t>
                </a:r>
                <a:r>
                  <a:rPr lang="en-US" sz="2300" b="1" dirty="0"/>
                  <a:t>S</a:t>
                </a:r>
                <a:r>
                  <a:rPr lang="en-US" sz="2300" dirty="0"/>
                  <a:t>) and </a:t>
                </a:r>
                <a:r>
                  <a:rPr lang="en-US" sz="2300" b="1" dirty="0"/>
                  <a:t>orbital contribution </a:t>
                </a:r>
                <a:r>
                  <a:rPr lang="en-US" sz="2300" dirty="0"/>
                  <a:t>(</a:t>
                </a:r>
                <a:r>
                  <a:rPr lang="en-US" sz="2300" b="1" i="1" dirty="0"/>
                  <a:t>L</a:t>
                </a:r>
                <a:r>
                  <a:rPr lang="en-US" sz="2300" dirty="0"/>
                  <a:t>) couple together to give a </a:t>
                </a:r>
                <a:r>
                  <a:rPr lang="en-US" sz="2300" b="1" dirty="0"/>
                  <a:t>new quantum number </a:t>
                </a:r>
                <a:r>
                  <a:rPr lang="en-US" sz="2300" b="1" i="1" dirty="0"/>
                  <a:t>J</a:t>
                </a:r>
                <a:r>
                  <a:rPr lang="en-US" sz="2300" dirty="0"/>
                  <a:t>. </a:t>
                </a:r>
                <a:endParaRPr lang="en-IN" sz="3200" b="1" i="1" kern="1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lgn="ctr"/>
                <a14:m>
                  <m:oMath xmlns:m="http://schemas.openxmlformats.org/officeDocument/2006/math">
                    <m:r>
                      <a:rPr lang="en-IN" sz="3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𝝁</m:t>
                    </m:r>
                  </m:oMath>
                </a14:m>
                <a:r>
                  <a:rPr lang="en-IN" sz="3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g </a:t>
                </a:r>
                <a14:m>
                  <m:oMath xmlns:m="http://schemas.openxmlformats.org/officeDocument/2006/math">
                    <m:rad>
                      <m:radPr>
                        <m:degHide m:val="on"/>
                        <m:ctrlP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𝑱</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𝑱</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rad>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200" b="1" dirty="0">
                    <a:solidFill>
                      <a:srgbClr val="FF0000"/>
                    </a:solidFill>
                  </a:rPr>
                  <a:t>BM </a:t>
                </a:r>
              </a:p>
              <a:p>
                <a:r>
                  <a:rPr lang="en-US" sz="2400" b="1" dirty="0">
                    <a:solidFill>
                      <a:srgbClr val="FF0000"/>
                    </a:solidFill>
                  </a:rPr>
                  <a:t>[BM = unit= </a:t>
                </a:r>
                <a:r>
                  <a:rPr lang="en-US" sz="2400" dirty="0">
                    <a:solidFill>
                      <a:srgbClr val="FF0000"/>
                    </a:solidFill>
                  </a:rPr>
                  <a:t>Bohr Magneton </a:t>
                </a:r>
                <a:r>
                  <a:rPr lang="en-US" sz="2400" b="1" dirty="0">
                    <a:solidFill>
                      <a:srgbClr val="FF0000"/>
                    </a:solidFill>
                  </a:rPr>
                  <a:t>]</a:t>
                </a:r>
              </a:p>
              <a:p>
                <a:pPr marL="0" lvl="2"/>
                <a:r>
                  <a:rPr lang="en-US" sz="2400" b="1" dirty="0">
                    <a:solidFill>
                      <a:srgbClr val="FF0000"/>
                    </a:solidFill>
                  </a:rPr>
                  <a:t>g = </a:t>
                </a:r>
                <a:r>
                  <a:rPr lang="en-US" sz="2400" b="1" dirty="0" err="1">
                    <a:solidFill>
                      <a:srgbClr val="FF0000"/>
                    </a:solidFill>
                  </a:rPr>
                  <a:t>lande</a:t>
                </a:r>
                <a:r>
                  <a:rPr lang="en-US" sz="2400" b="1" dirty="0">
                    <a:solidFill>
                      <a:srgbClr val="FF0000"/>
                    </a:solidFill>
                  </a:rPr>
                  <a:t> splitting factor for the electron </a:t>
                </a:r>
                <a:r>
                  <a:rPr lang="en-US" sz="2400" dirty="0"/>
                  <a:t>and is defined as- </a:t>
                </a:r>
              </a:p>
              <a:p>
                <a:pPr marL="0" lvl="2"/>
                <a:endParaRPr lang="en-US" sz="800" dirty="0"/>
              </a:p>
              <a:p>
                <a:pPr marL="0" lvl="2"/>
                <a14:m>
                  <m:oMath xmlns:m="http://schemas.openxmlformats.org/officeDocument/2006/math">
                    <m:r>
                      <a:rPr lang="en-US" sz="2400" b="1" i="1" smtClean="0">
                        <a:solidFill>
                          <a:srgbClr val="FF0000"/>
                        </a:solidFill>
                        <a:latin typeface="Cambria Math"/>
                      </a:rPr>
                      <m:t>𝒈</m:t>
                    </m:r>
                    <m:r>
                      <a:rPr lang="en-US" sz="2400" b="1" i="1" smtClean="0">
                        <a:solidFill>
                          <a:srgbClr val="FF0000"/>
                        </a:solidFill>
                        <a:latin typeface="Cambria Math"/>
                      </a:rPr>
                      <m:t>=</m:t>
                    </m:r>
                    <m:r>
                      <a:rPr lang="en-US" sz="2400" b="1" i="1" smtClean="0">
                        <a:solidFill>
                          <a:srgbClr val="FF0000"/>
                        </a:solidFill>
                        <a:latin typeface="Cambria Math"/>
                      </a:rPr>
                      <m:t>𝟏</m:t>
                    </m:r>
                    <m:r>
                      <a:rPr lang="en-US" sz="2400" b="1" i="1" smtClean="0">
                        <a:solidFill>
                          <a:srgbClr val="FF0000"/>
                        </a:solidFill>
                        <a:latin typeface="Cambria Math"/>
                      </a:rPr>
                      <m:t>+</m:t>
                    </m:r>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a:rPr>
                          <m:t>𝑱</m:t>
                        </m:r>
                        <m:d>
                          <m:dPr>
                            <m:ctrlPr>
                              <a:rPr lang="en-US" sz="2400" b="1" i="1" smtClean="0">
                                <a:solidFill>
                                  <a:srgbClr val="FF0000"/>
                                </a:solidFill>
                                <a:latin typeface="Cambria Math" panose="02040503050406030204" pitchFamily="18" charset="0"/>
                              </a:rPr>
                            </m:ctrlPr>
                          </m:dPr>
                          <m:e>
                            <m:r>
                              <a:rPr lang="en-US" sz="2400" b="1" i="1" smtClean="0">
                                <a:solidFill>
                                  <a:srgbClr val="FF0000"/>
                                </a:solidFill>
                                <a:latin typeface="Cambria Math"/>
                              </a:rPr>
                              <m:t>𝑱</m:t>
                            </m:r>
                            <m:r>
                              <a:rPr lang="en-US" sz="2400" b="1" i="1" smtClean="0">
                                <a:solidFill>
                                  <a:srgbClr val="FF0000"/>
                                </a:solidFill>
                                <a:latin typeface="Cambria Math"/>
                              </a:rPr>
                              <m:t>+</m:t>
                            </m:r>
                            <m:r>
                              <a:rPr lang="en-US" sz="2400" b="1" i="1" smtClean="0">
                                <a:solidFill>
                                  <a:srgbClr val="FF0000"/>
                                </a:solidFill>
                                <a:latin typeface="Cambria Math"/>
                              </a:rPr>
                              <m:t>𝟏</m:t>
                            </m:r>
                          </m:e>
                        </m:d>
                        <m:r>
                          <a:rPr lang="en-US" sz="2400" b="1" i="1" smtClean="0">
                            <a:solidFill>
                              <a:srgbClr val="FF0000"/>
                            </a:solidFill>
                            <a:latin typeface="Cambria Math"/>
                          </a:rPr>
                          <m:t>+</m:t>
                        </m:r>
                        <m:r>
                          <a:rPr lang="en-US" sz="2400" b="1" i="1" smtClean="0">
                            <a:solidFill>
                              <a:srgbClr val="FF0000"/>
                            </a:solidFill>
                            <a:latin typeface="Cambria Math"/>
                          </a:rPr>
                          <m:t>𝑺</m:t>
                        </m:r>
                        <m:r>
                          <a:rPr lang="en-US" sz="2400" b="1" i="1" smtClean="0">
                            <a:solidFill>
                              <a:srgbClr val="FF0000"/>
                            </a:solidFill>
                            <a:latin typeface="Cambria Math"/>
                          </a:rPr>
                          <m:t>(</m:t>
                        </m:r>
                        <m:r>
                          <a:rPr lang="en-US" sz="2400" b="1" i="1" smtClean="0">
                            <a:solidFill>
                              <a:srgbClr val="FF0000"/>
                            </a:solidFill>
                            <a:latin typeface="Cambria Math"/>
                          </a:rPr>
                          <m:t>𝑺</m:t>
                        </m:r>
                        <m:r>
                          <a:rPr lang="en-US" sz="2400" b="1" i="1" smtClean="0">
                            <a:solidFill>
                              <a:srgbClr val="FF0000"/>
                            </a:solidFill>
                            <a:latin typeface="Cambria Math"/>
                          </a:rPr>
                          <m:t>+</m:t>
                        </m:r>
                        <m:r>
                          <a:rPr lang="en-US" sz="2400" b="1" i="1" smtClean="0">
                            <a:solidFill>
                              <a:srgbClr val="FF0000"/>
                            </a:solidFill>
                            <a:latin typeface="Cambria Math"/>
                          </a:rPr>
                          <m:t>𝟏</m:t>
                        </m:r>
                        <m:r>
                          <a:rPr lang="en-US" sz="2400" b="1" i="1" smtClean="0">
                            <a:solidFill>
                              <a:srgbClr val="FF0000"/>
                            </a:solidFill>
                            <a:latin typeface="Cambria Math"/>
                          </a:rPr>
                          <m:t>)−</m:t>
                        </m:r>
                        <m:r>
                          <a:rPr lang="en-US" sz="2400" b="1" i="1" smtClean="0">
                            <a:solidFill>
                              <a:srgbClr val="FF0000"/>
                            </a:solidFill>
                            <a:latin typeface="Cambria Math"/>
                          </a:rPr>
                          <m:t>𝑳</m:t>
                        </m:r>
                        <m:r>
                          <a:rPr lang="en-US" sz="2400" b="1" i="1" smtClean="0">
                            <a:solidFill>
                              <a:srgbClr val="FF0000"/>
                            </a:solidFill>
                            <a:latin typeface="Cambria Math"/>
                          </a:rPr>
                          <m:t>(</m:t>
                        </m:r>
                        <m:r>
                          <a:rPr lang="en-US" sz="2400" b="1" i="1" smtClean="0">
                            <a:solidFill>
                              <a:srgbClr val="FF0000"/>
                            </a:solidFill>
                            <a:latin typeface="Cambria Math"/>
                          </a:rPr>
                          <m:t>𝑳</m:t>
                        </m:r>
                        <m:r>
                          <a:rPr lang="en-US" sz="2400" b="1" i="1" smtClean="0">
                            <a:solidFill>
                              <a:srgbClr val="FF0000"/>
                            </a:solidFill>
                            <a:latin typeface="Cambria Math"/>
                          </a:rPr>
                          <m:t>+</m:t>
                        </m:r>
                        <m:r>
                          <a:rPr lang="en-US" sz="2400" b="1" i="1" smtClean="0">
                            <a:solidFill>
                              <a:srgbClr val="FF0000"/>
                            </a:solidFill>
                            <a:latin typeface="Cambria Math"/>
                          </a:rPr>
                          <m:t>𝟏</m:t>
                        </m:r>
                        <m:r>
                          <a:rPr lang="en-US" sz="2400" b="1" i="1" smtClean="0">
                            <a:solidFill>
                              <a:srgbClr val="FF0000"/>
                            </a:solidFill>
                            <a:latin typeface="Cambria Math"/>
                          </a:rPr>
                          <m:t>)</m:t>
                        </m:r>
                      </m:num>
                      <m:den>
                        <m:r>
                          <a:rPr lang="en-US" sz="2400" b="1" i="1" smtClean="0">
                            <a:solidFill>
                              <a:srgbClr val="FF0000"/>
                            </a:solidFill>
                            <a:latin typeface="Cambria Math"/>
                          </a:rPr>
                          <m:t>𝟐</m:t>
                        </m:r>
                        <m:r>
                          <a:rPr lang="en-US" sz="2400" b="1" i="1" smtClean="0">
                            <a:solidFill>
                              <a:srgbClr val="FF0000"/>
                            </a:solidFill>
                            <a:latin typeface="Cambria Math"/>
                          </a:rPr>
                          <m:t>𝑱</m:t>
                        </m:r>
                        <m:r>
                          <a:rPr lang="en-US" sz="2400" b="1" i="1" smtClean="0">
                            <a:solidFill>
                              <a:srgbClr val="FF0000"/>
                            </a:solidFill>
                            <a:latin typeface="Cambria Math"/>
                          </a:rPr>
                          <m:t>(</m:t>
                        </m:r>
                        <m:r>
                          <a:rPr lang="en-US" sz="2400" b="1" i="1" smtClean="0">
                            <a:solidFill>
                              <a:srgbClr val="FF0000"/>
                            </a:solidFill>
                            <a:latin typeface="Cambria Math"/>
                          </a:rPr>
                          <m:t>𝑱</m:t>
                        </m:r>
                        <m:r>
                          <a:rPr lang="en-US" sz="2400" b="1" i="1" smtClean="0">
                            <a:solidFill>
                              <a:srgbClr val="FF0000"/>
                            </a:solidFill>
                            <a:latin typeface="Cambria Math"/>
                          </a:rPr>
                          <m:t>+</m:t>
                        </m:r>
                        <m:r>
                          <a:rPr lang="en-US" sz="2400" b="1" i="1" smtClean="0">
                            <a:solidFill>
                              <a:srgbClr val="FF0000"/>
                            </a:solidFill>
                            <a:latin typeface="Cambria Math"/>
                          </a:rPr>
                          <m:t>𝟏</m:t>
                        </m:r>
                        <m:r>
                          <a:rPr lang="en-US" sz="2400" b="1" i="1" smtClean="0">
                            <a:solidFill>
                              <a:srgbClr val="FF0000"/>
                            </a:solidFill>
                            <a:latin typeface="Cambria Math"/>
                          </a:rPr>
                          <m:t>)</m:t>
                        </m:r>
                      </m:den>
                    </m:f>
                  </m:oMath>
                </a14:m>
                <a:r>
                  <a:rPr lang="en-US" sz="2400" b="1" dirty="0">
                    <a:solidFill>
                      <a:srgbClr val="FF0000"/>
                    </a:solidFill>
                  </a:rPr>
                  <a:t> ; 	</a:t>
                </a:r>
                <a14:m>
                  <m:oMath xmlns:m="http://schemas.openxmlformats.org/officeDocument/2006/math">
                    <m:r>
                      <a:rPr lang="en-US" sz="2400" b="1" i="1" smtClean="0">
                        <a:solidFill>
                          <a:srgbClr val="FF0000"/>
                        </a:solidFill>
                        <a:latin typeface="Cambria Math"/>
                      </a:rPr>
                      <m:t>𝒈</m:t>
                    </m:r>
                    <m:r>
                      <a:rPr lang="en-US" sz="2400" b="1" i="1" smtClean="0">
                        <a:solidFill>
                          <a:srgbClr val="FF0000"/>
                        </a:solidFill>
                        <a:latin typeface="Cambria Math"/>
                      </a:rPr>
                      <m:t>=</m:t>
                    </m:r>
                    <m:r>
                      <a:rPr lang="en-US" sz="2400" b="1" i="1" smtClean="0">
                        <a:solidFill>
                          <a:srgbClr val="FF0000"/>
                        </a:solidFill>
                        <a:latin typeface="Cambria Math"/>
                      </a:rPr>
                      <m:t>𝟏</m:t>
                    </m:r>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a:rPr>
                          <m:t>𝟏</m:t>
                        </m:r>
                      </m:num>
                      <m:den>
                        <m:r>
                          <a:rPr lang="en-US" sz="2400" b="1" i="1" smtClean="0">
                            <a:solidFill>
                              <a:srgbClr val="FF0000"/>
                            </a:solidFill>
                            <a:latin typeface="Cambria Math"/>
                          </a:rPr>
                          <m:t>𝟐</m:t>
                        </m:r>
                      </m:den>
                    </m:f>
                    <m:r>
                      <a:rPr lang="en-US" sz="2400" b="1" i="1" smtClean="0">
                        <a:solidFill>
                          <a:srgbClr val="FF0000"/>
                        </a:solidFill>
                        <a:latin typeface="Cambria Math"/>
                      </a:rPr>
                      <m:t>+</m:t>
                    </m:r>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a:rPr>
                          <m:t>𝑺</m:t>
                        </m:r>
                        <m:d>
                          <m:dPr>
                            <m:ctrlPr>
                              <a:rPr lang="en-US" sz="2400" b="1" i="1" smtClean="0">
                                <a:solidFill>
                                  <a:srgbClr val="FF0000"/>
                                </a:solidFill>
                                <a:latin typeface="Cambria Math" panose="02040503050406030204" pitchFamily="18" charset="0"/>
                              </a:rPr>
                            </m:ctrlPr>
                          </m:dPr>
                          <m:e>
                            <m:r>
                              <a:rPr lang="en-US" sz="2400" b="1" i="1" smtClean="0">
                                <a:solidFill>
                                  <a:srgbClr val="FF0000"/>
                                </a:solidFill>
                                <a:latin typeface="Cambria Math"/>
                              </a:rPr>
                              <m:t>𝑺</m:t>
                            </m:r>
                            <m:r>
                              <a:rPr lang="en-US" sz="2400" b="1" i="1" smtClean="0">
                                <a:solidFill>
                                  <a:srgbClr val="FF0000"/>
                                </a:solidFill>
                                <a:latin typeface="Cambria Math"/>
                              </a:rPr>
                              <m:t>+</m:t>
                            </m:r>
                            <m:r>
                              <a:rPr lang="en-US" sz="2400" b="1" i="1" smtClean="0">
                                <a:solidFill>
                                  <a:srgbClr val="FF0000"/>
                                </a:solidFill>
                                <a:latin typeface="Cambria Math"/>
                              </a:rPr>
                              <m:t>𝟏</m:t>
                            </m:r>
                          </m:e>
                        </m:d>
                        <m:r>
                          <a:rPr lang="en-US" sz="2400" b="1" i="1" smtClean="0">
                            <a:solidFill>
                              <a:srgbClr val="FF0000"/>
                            </a:solidFill>
                            <a:latin typeface="Cambria Math"/>
                          </a:rPr>
                          <m:t>−</m:t>
                        </m:r>
                        <m:r>
                          <a:rPr lang="en-US" sz="2400" b="1" i="1" smtClean="0">
                            <a:solidFill>
                              <a:srgbClr val="FF0000"/>
                            </a:solidFill>
                            <a:latin typeface="Cambria Math"/>
                          </a:rPr>
                          <m:t>𝑳</m:t>
                        </m:r>
                        <m:r>
                          <a:rPr lang="en-US" sz="2400" b="1" i="1" smtClean="0">
                            <a:solidFill>
                              <a:srgbClr val="FF0000"/>
                            </a:solidFill>
                            <a:latin typeface="Cambria Math"/>
                          </a:rPr>
                          <m:t>(</m:t>
                        </m:r>
                        <m:r>
                          <a:rPr lang="en-US" sz="2400" b="1" i="1" smtClean="0">
                            <a:solidFill>
                              <a:srgbClr val="FF0000"/>
                            </a:solidFill>
                            <a:latin typeface="Cambria Math"/>
                          </a:rPr>
                          <m:t>𝑳</m:t>
                        </m:r>
                        <m:r>
                          <a:rPr lang="en-US" sz="2400" b="1" i="1" smtClean="0">
                            <a:solidFill>
                              <a:srgbClr val="FF0000"/>
                            </a:solidFill>
                            <a:latin typeface="Cambria Math"/>
                          </a:rPr>
                          <m:t>+</m:t>
                        </m:r>
                        <m:r>
                          <a:rPr lang="en-US" sz="2400" b="1" i="1" smtClean="0">
                            <a:solidFill>
                              <a:srgbClr val="FF0000"/>
                            </a:solidFill>
                            <a:latin typeface="Cambria Math"/>
                          </a:rPr>
                          <m:t>𝟏</m:t>
                        </m:r>
                        <m:r>
                          <a:rPr lang="en-US" sz="2400" b="1" i="1" smtClean="0">
                            <a:solidFill>
                              <a:srgbClr val="FF0000"/>
                            </a:solidFill>
                            <a:latin typeface="Cambria Math"/>
                          </a:rPr>
                          <m:t>) </m:t>
                        </m:r>
                      </m:num>
                      <m:den>
                        <m:r>
                          <a:rPr lang="en-US" sz="2400" b="1" i="1" smtClean="0">
                            <a:solidFill>
                              <a:srgbClr val="FF0000"/>
                            </a:solidFill>
                            <a:latin typeface="Cambria Math"/>
                          </a:rPr>
                          <m:t>𝟐</m:t>
                        </m:r>
                        <m:r>
                          <a:rPr lang="en-US" sz="2400" b="1" i="1" smtClean="0">
                            <a:solidFill>
                              <a:srgbClr val="FF0000"/>
                            </a:solidFill>
                            <a:latin typeface="Cambria Math"/>
                          </a:rPr>
                          <m:t>𝑱</m:t>
                        </m:r>
                        <m:r>
                          <a:rPr lang="en-US" sz="2400" b="1" i="1" smtClean="0">
                            <a:solidFill>
                              <a:srgbClr val="FF0000"/>
                            </a:solidFill>
                            <a:latin typeface="Cambria Math"/>
                          </a:rPr>
                          <m:t>(</m:t>
                        </m:r>
                        <m:r>
                          <a:rPr lang="en-US" sz="2400" b="1" i="1" smtClean="0">
                            <a:solidFill>
                              <a:srgbClr val="FF0000"/>
                            </a:solidFill>
                            <a:latin typeface="Cambria Math"/>
                          </a:rPr>
                          <m:t>𝑱</m:t>
                        </m:r>
                        <m:r>
                          <a:rPr lang="en-US" sz="2400" b="1" i="1" smtClean="0">
                            <a:solidFill>
                              <a:srgbClr val="FF0000"/>
                            </a:solidFill>
                            <a:latin typeface="Cambria Math"/>
                          </a:rPr>
                          <m:t>+</m:t>
                        </m:r>
                        <m:r>
                          <a:rPr lang="en-US" sz="2400" b="1" i="1" smtClean="0">
                            <a:solidFill>
                              <a:srgbClr val="FF0000"/>
                            </a:solidFill>
                            <a:latin typeface="Cambria Math"/>
                          </a:rPr>
                          <m:t>𝟏</m:t>
                        </m:r>
                        <m:r>
                          <a:rPr lang="en-US" sz="2400" b="1" i="1" smtClean="0">
                            <a:solidFill>
                              <a:srgbClr val="FF0000"/>
                            </a:solidFill>
                            <a:latin typeface="Cambria Math"/>
                          </a:rPr>
                          <m:t>)</m:t>
                        </m:r>
                      </m:den>
                    </m:f>
                  </m:oMath>
                </a14:m>
                <a:endParaRPr lang="en-US" sz="2400" b="1" dirty="0">
                  <a:solidFill>
                    <a:srgbClr val="002060"/>
                  </a:solidFill>
                </a:endParaRPr>
              </a:p>
              <a:p>
                <a:pPr marL="0" lvl="2"/>
                <a14:m>
                  <m:oMath xmlns:m="http://schemas.openxmlformats.org/officeDocument/2006/math">
                    <m:r>
                      <a:rPr lang="en-IN" sz="24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𝝁</m:t>
                    </m:r>
                  </m:oMath>
                </a14:m>
                <a:r>
                  <a:rPr lang="en-US" sz="2400" b="1" dirty="0">
                    <a:solidFill>
                      <a:srgbClr val="FF0000"/>
                    </a:solidFill>
                  </a:rPr>
                  <a:t> = magnetic moment of lanthanide</a:t>
                </a:r>
              </a:p>
              <a:p>
                <a:pPr marL="0" lvl="2"/>
                <a:r>
                  <a:rPr lang="en-US" sz="2400" b="1" dirty="0">
                    <a:solidFill>
                      <a:srgbClr val="FF0000"/>
                    </a:solidFill>
                  </a:rPr>
                  <a:t>J = spin orbit coupling constant</a:t>
                </a:r>
              </a:p>
              <a:p>
                <a:pPr marL="0" lvl="2"/>
                <a:r>
                  <a:rPr lang="en-US" sz="2400" b="1" dirty="0">
                    <a:solidFill>
                      <a:srgbClr val="002060"/>
                    </a:solidFill>
                  </a:rPr>
                  <a:t>J= L-S </a:t>
                </a:r>
                <a:r>
                  <a:rPr lang="en-US" sz="2400" dirty="0"/>
                  <a:t>		when the </a:t>
                </a:r>
                <a:r>
                  <a:rPr lang="en-US" sz="2400" i="1" dirty="0">
                    <a:solidFill>
                      <a:schemeClr val="accent6">
                        <a:lumMod val="50000"/>
                      </a:schemeClr>
                    </a:solidFill>
                  </a:rPr>
                  <a:t>orbital is less than half full</a:t>
                </a:r>
              </a:p>
              <a:p>
                <a:pPr marL="0" lvl="2"/>
                <a:r>
                  <a:rPr lang="en-US" sz="2400" b="1" dirty="0">
                    <a:solidFill>
                      <a:srgbClr val="002060"/>
                    </a:solidFill>
                  </a:rPr>
                  <a:t>J= L+S </a:t>
                </a:r>
                <a:r>
                  <a:rPr lang="en-US" sz="2400" dirty="0"/>
                  <a:t>		when the </a:t>
                </a:r>
                <a:r>
                  <a:rPr lang="en-US" sz="2400" i="1" dirty="0">
                    <a:solidFill>
                      <a:schemeClr val="accent6">
                        <a:lumMod val="50000"/>
                      </a:schemeClr>
                    </a:solidFill>
                  </a:rPr>
                  <a:t>orbital is more than half full</a:t>
                </a:r>
                <a:endParaRPr lang="en-US" sz="2400" b="1" dirty="0">
                  <a:solidFill>
                    <a:srgbClr val="FF0000"/>
                  </a:solidFill>
                </a:endParaRPr>
              </a:p>
              <a:p>
                <a:pPr marL="0" lvl="2"/>
                <a:r>
                  <a:rPr lang="en-US" sz="2400" b="1" dirty="0">
                    <a:solidFill>
                      <a:srgbClr val="FF0000"/>
                    </a:solidFill>
                  </a:rPr>
                  <a:t>S = Resultant spin moment</a:t>
                </a:r>
              </a:p>
              <a:p>
                <a:pPr marL="0" lvl="2"/>
                <a:r>
                  <a:rPr lang="en-US" sz="2400" b="1" dirty="0">
                    <a:solidFill>
                      <a:srgbClr val="FF0000"/>
                    </a:solidFill>
                  </a:rPr>
                  <a:t>L = Resultant orbital moment</a:t>
                </a:r>
              </a:p>
              <a:p>
                <a:pPr marL="0" lvl="2"/>
                <a:endParaRPr lang="en-US" sz="800" b="1" dirty="0">
                  <a:solidFill>
                    <a:srgbClr val="FF0000"/>
                  </a:solidFill>
                </a:endParaRPr>
              </a:p>
              <a:p>
                <a:pPr marL="0" lvl="2"/>
                <a:r>
                  <a:rPr lang="en-US" sz="2400" b="1" dirty="0">
                    <a:solidFill>
                      <a:srgbClr val="FF0000"/>
                    </a:solidFill>
                  </a:rPr>
                  <a:t>This equation is applicable for lanthanides except </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La³</a:t>
                </a:r>
                <a:r>
                  <a:rPr lang="en-IN" sz="2400" b="1"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2400" b="1"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Gd³</a:t>
                </a:r>
                <a:r>
                  <a:rPr lang="en-IN" sz="2400" b="1"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2400" b="1"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and Lu (f¹</a:t>
                </a:r>
                <a:r>
                  <a:rPr lang="en-IN" sz="2400" b="1"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IN"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381000" y="155858"/>
                <a:ext cx="8458200" cy="6549742"/>
              </a:xfrm>
              <a:prstGeom prst="rect">
                <a:avLst/>
              </a:prstGeom>
              <a:blipFill>
                <a:blip r:embed="rId2"/>
                <a:stretch>
                  <a:fillRect l="-1154" t="-1304" b="-1210"/>
                </a:stretch>
              </a:blipFill>
            </p:spPr>
            <p:txBody>
              <a:bodyPr/>
              <a:lstStyle/>
              <a:p>
                <a:r>
                  <a:rPr lang="en-IN">
                    <a:noFill/>
                  </a:rPr>
                  <a:t> </a:t>
                </a:r>
              </a:p>
            </p:txBody>
          </p:sp>
        </mc:Fallback>
      </mc:AlternateContent>
    </p:spTree>
    <p:extLst>
      <p:ext uri="{BB962C8B-B14F-4D97-AF65-F5344CB8AC3E}">
        <p14:creationId xmlns:p14="http://schemas.microsoft.com/office/powerpoint/2010/main" val="946069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381000" y="76200"/>
                <a:ext cx="8458200" cy="6436570"/>
              </a:xfrm>
              <a:prstGeom prst="rect">
                <a:avLst/>
              </a:prstGeom>
              <a:noFill/>
            </p:spPr>
            <p:txBody>
              <a:bodyPr wrap="square">
                <a:spAutoFit/>
              </a:bodyPr>
              <a:lstStyle/>
              <a:p>
                <a:pPr algn="ct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moment</a:t>
                </a:r>
              </a:p>
              <a:p>
                <a:pPr algn="ct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p>
              <a:p>
                <a:pPr/>
                <a14:m>
                  <m:oMathPara xmlns:m="http://schemas.openxmlformats.org/officeDocument/2006/math">
                    <m:oMathParaPr>
                      <m:jc m:val="centerGroup"/>
                    </m:oMathParaPr>
                    <m:oMath xmlns:m="http://schemas.openxmlformats.org/officeDocument/2006/math">
                      <m:sSub>
                        <m:sSubPr>
                          <m:ctrlPr>
                            <a:rPr lang="en-IN" sz="32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𝝁</m:t>
                          </m:r>
                        </m:e>
                        <m:sub>
                          <m:r>
                            <a:rPr lang="en-IN" sz="3200" b="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𝐒𝐎</m:t>
                          </m:r>
                        </m:sub>
                      </m:sSub>
                      <m:r>
                        <m:rPr>
                          <m:nor/>
                        </m:rPr>
                        <a:rPr lang="en-IN" sz="3200" b="1" kern="1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IN" sz="32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 </m:t>
                      </m:r>
                      <m:rad>
                        <m:radPr>
                          <m:degHide m:val="on"/>
                          <m:ctrlP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𝟒</m:t>
                          </m:r>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d>
                            <m:dPr>
                              <m:ctrlP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e>
                          </m:d>
                        </m:e>
                      </m:rad>
                      <m:r>
                        <m:rPr>
                          <m:nor/>
                        </m:rPr>
                        <a:rPr lang="en-IN" sz="32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m:t> = </m:t>
                      </m:r>
                      <m:rad>
                        <m:radPr>
                          <m:degHide m:val="on"/>
                          <m:ctrlP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d>
                            <m:dPr>
                              <m:ctrlP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IN" sz="3200" b="1" i="1" kern="100">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e>
                          </m:d>
                        </m:e>
                      </m:rad>
                    </m:oMath>
                  </m:oMathPara>
                </a14:m>
                <a:endParaRPr lang="en-IN" sz="3200" b="1" i="1" kern="100" dirty="0">
                  <a:solidFill>
                    <a:srgbClr val="FF0000"/>
                  </a:solidFill>
                  <a:latin typeface="Cambria Math" panose="02040503050406030204" pitchFamily="18" charset="0"/>
                  <a:ea typeface="Calibri" panose="020F0502020204030204" pitchFamily="34" charset="0"/>
                  <a:cs typeface="Times New Roman" panose="02020603050405020304" pitchFamily="18" charset="0"/>
                </a:endParaRPr>
              </a:p>
              <a:p>
                <a:r>
                  <a:rPr lang="en-US" sz="3200" b="1" dirty="0">
                    <a:solidFill>
                      <a:srgbClr val="7030A0"/>
                    </a:solidFill>
                  </a:rPr>
                  <a:t>This equation is applicable for symmetrically filled lanthanides, </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La³</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Gd³</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and Lu (f¹</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&amp; 1</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row transition elements.</a:t>
                </a:r>
                <a:endParaRPr lang="en-IN" sz="3200" b="1" dirty="0">
                  <a:solidFill>
                    <a:srgbClr val="FF0000"/>
                  </a:solidFill>
                </a:endParaRPr>
              </a:p>
              <a:p>
                <a:pPr algn="ctr"/>
                <a14:m>
                  <m:oMath xmlns:m="http://schemas.openxmlformats.org/officeDocument/2006/math">
                    <m:r>
                      <m:rPr>
                        <m:nor/>
                      </m:rPr>
                      <a:rPr lang="el-GR" sz="3200" b="1" dirty="0">
                        <a:solidFill>
                          <a:srgbClr val="FF0000"/>
                        </a:solidFill>
                      </a:rPr>
                      <m:t>μ</m:t>
                    </m:r>
                    <m:r>
                      <m:rPr>
                        <m:nor/>
                      </m:rPr>
                      <a:rPr lang="en-IN" sz="3200" b="1" baseline="-25000" dirty="0">
                        <a:solidFill>
                          <a:srgbClr val="FF0000"/>
                        </a:solidFill>
                      </a:rPr>
                      <m:t>(</m:t>
                    </m:r>
                    <m:r>
                      <m:rPr>
                        <m:nor/>
                      </m:rPr>
                      <a:rPr lang="en-IN" sz="3200" b="1" i="1" baseline="-25000" dirty="0">
                        <a:solidFill>
                          <a:srgbClr val="FF0000"/>
                        </a:solidFill>
                      </a:rPr>
                      <m:t>s</m:t>
                    </m:r>
                    <m:r>
                      <m:rPr>
                        <m:nor/>
                      </m:rPr>
                      <a:rPr lang="en-IN" sz="3200" b="1" i="1" baseline="-25000" dirty="0">
                        <a:solidFill>
                          <a:srgbClr val="FF0000"/>
                        </a:solidFill>
                      </a:rPr>
                      <m:t>+</m:t>
                    </m:r>
                    <m:r>
                      <m:rPr>
                        <m:nor/>
                      </m:rPr>
                      <a:rPr lang="en-IN" sz="3200" b="1" i="1" baseline="-25000" dirty="0">
                        <a:solidFill>
                          <a:srgbClr val="FF0000"/>
                        </a:solidFill>
                      </a:rPr>
                      <m:t>l</m:t>
                    </m:r>
                    <m:r>
                      <m:rPr>
                        <m:nor/>
                      </m:rPr>
                      <a:rPr lang="en-IN" sz="3200" b="1" baseline="-25000" dirty="0">
                        <a:solidFill>
                          <a:srgbClr val="FF0000"/>
                        </a:solidFill>
                      </a:rPr>
                      <m:t>)</m:t>
                    </m:r>
                    <m:r>
                      <m:rPr>
                        <m:nor/>
                      </m:rPr>
                      <a:rPr lang="en-IN" sz="3200" b="1" dirty="0">
                        <a:solidFill>
                          <a:srgbClr val="FF0000"/>
                        </a:solidFill>
                      </a:rPr>
                      <m:t> </m:t>
                    </m:r>
                    <m:r>
                      <m:rPr>
                        <m:nor/>
                      </m:rPr>
                      <a:rPr lang="en-US" sz="3200" b="1" dirty="0">
                        <a:solidFill>
                          <a:srgbClr val="FF0000"/>
                        </a:solidFill>
                      </a:rPr>
                      <m:t>= </m:t>
                    </m:r>
                    <m:rad>
                      <m:radPr>
                        <m:degHide m:val="on"/>
                        <m:ctrlPr>
                          <a:rPr lang="en-US" sz="3200" b="1" i="1">
                            <a:solidFill>
                              <a:srgbClr val="FF0000"/>
                            </a:solidFill>
                            <a:latin typeface="Cambria Math" panose="02040503050406030204" pitchFamily="18" charset="0"/>
                          </a:rPr>
                        </m:ctrlPr>
                      </m:radPr>
                      <m:deg/>
                      <m:e>
                        <m:r>
                          <m:rPr>
                            <m:nor/>
                          </m:rPr>
                          <a:rPr lang="en-US" sz="3200" b="1" dirty="0">
                            <a:solidFill>
                              <a:srgbClr val="FF0000"/>
                            </a:solidFill>
                          </a:rPr>
                          <m:t>4</m:t>
                        </m:r>
                        <m:r>
                          <m:rPr>
                            <m:nor/>
                          </m:rPr>
                          <a:rPr lang="en-US" sz="3200" b="1" i="1" dirty="0">
                            <a:solidFill>
                              <a:srgbClr val="FF0000"/>
                            </a:solidFill>
                          </a:rPr>
                          <m:t>S</m:t>
                        </m:r>
                        <m:r>
                          <m:rPr>
                            <m:nor/>
                          </m:rPr>
                          <a:rPr lang="en-US" sz="3200" b="1" dirty="0">
                            <a:solidFill>
                              <a:srgbClr val="FF0000"/>
                            </a:solidFill>
                          </a:rPr>
                          <m:t> (</m:t>
                        </m:r>
                        <m:r>
                          <m:rPr>
                            <m:nor/>
                          </m:rPr>
                          <a:rPr lang="en-US" sz="3200" b="1" i="1" dirty="0">
                            <a:solidFill>
                              <a:srgbClr val="FF0000"/>
                            </a:solidFill>
                          </a:rPr>
                          <m:t>S</m:t>
                        </m:r>
                        <m:r>
                          <m:rPr>
                            <m:nor/>
                          </m:rPr>
                          <a:rPr lang="en-US" sz="3200" b="1" dirty="0">
                            <a:solidFill>
                              <a:srgbClr val="FF0000"/>
                            </a:solidFill>
                          </a:rPr>
                          <m:t>+1) + </m:t>
                        </m:r>
                        <m:r>
                          <m:rPr>
                            <m:nor/>
                          </m:rPr>
                          <a:rPr lang="en-US" sz="3200" b="1" i="1" dirty="0">
                            <a:solidFill>
                              <a:srgbClr val="FF0000"/>
                            </a:solidFill>
                          </a:rPr>
                          <m:t>L</m:t>
                        </m:r>
                        <m:r>
                          <m:rPr>
                            <m:nor/>
                          </m:rPr>
                          <a:rPr lang="en-US" sz="3200" b="1" dirty="0">
                            <a:solidFill>
                              <a:srgbClr val="FF0000"/>
                            </a:solidFill>
                          </a:rPr>
                          <m:t>(</m:t>
                        </m:r>
                        <m:r>
                          <m:rPr>
                            <m:nor/>
                          </m:rPr>
                          <a:rPr lang="en-US" sz="3200" b="1" i="1" dirty="0">
                            <a:solidFill>
                              <a:srgbClr val="FF0000"/>
                            </a:solidFill>
                          </a:rPr>
                          <m:t>L</m:t>
                        </m:r>
                        <m:r>
                          <m:rPr>
                            <m:nor/>
                          </m:rPr>
                          <a:rPr lang="en-US" sz="3200" b="1" dirty="0">
                            <a:solidFill>
                              <a:srgbClr val="FF0000"/>
                            </a:solidFill>
                          </a:rPr>
                          <m:t>+1)</m:t>
                        </m:r>
                      </m:e>
                    </m:rad>
                  </m:oMath>
                </a14:m>
                <a:r>
                  <a:rPr lang="en-IN" sz="3200" b="1" i="1" dirty="0">
                    <a:solidFill>
                      <a:srgbClr val="FF0000"/>
                    </a:solidFill>
                    <a:latin typeface="Cambria Math" panose="02040503050406030204" pitchFamily="18" charset="0"/>
                  </a:rPr>
                  <a:t> </a:t>
                </a:r>
              </a:p>
              <a:p>
                <a:r>
                  <a:rPr lang="en-US" sz="3200" b="1" dirty="0">
                    <a:solidFill>
                      <a:srgbClr val="7030A0"/>
                    </a:solidFill>
                  </a:rPr>
                  <a:t>This equation is applicable for 2</a:t>
                </a:r>
                <a:r>
                  <a:rPr lang="en-US" sz="3200" b="1" baseline="30000" dirty="0">
                    <a:solidFill>
                      <a:srgbClr val="7030A0"/>
                    </a:solidFill>
                  </a:rPr>
                  <a:t>nd</a:t>
                </a:r>
                <a:r>
                  <a:rPr lang="en-US" sz="3200" b="1" dirty="0">
                    <a:solidFill>
                      <a:srgbClr val="7030A0"/>
                    </a:solidFill>
                  </a:rPr>
                  <a:t> &amp; 3</a:t>
                </a:r>
                <a:r>
                  <a:rPr lang="en-US" sz="3200" b="1" baseline="30000" dirty="0">
                    <a:solidFill>
                      <a:srgbClr val="7030A0"/>
                    </a:solidFill>
                  </a:rPr>
                  <a:t>rd</a:t>
                </a:r>
                <a:r>
                  <a:rPr lang="en-US" sz="3200" b="1" dirty="0">
                    <a:solidFill>
                      <a:srgbClr val="7030A0"/>
                    </a:solidFill>
                  </a:rPr>
                  <a:t> </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row transition elements.</a:t>
                </a:r>
                <a:endParaRPr lang="en-IN" sz="3200" b="1" i="1" kern="1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lgn="ctr"/>
                <a14:m>
                  <m:oMath xmlns:m="http://schemas.openxmlformats.org/officeDocument/2006/math">
                    <m:r>
                      <a:rPr lang="en-IN" sz="3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𝝁</m:t>
                    </m:r>
                  </m:oMath>
                </a14:m>
                <a:r>
                  <a:rPr lang="en-IN" sz="3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 </a:t>
                </a:r>
                <a14:m>
                  <m:oMath xmlns:m="http://schemas.openxmlformats.org/officeDocument/2006/math">
                    <m:rad>
                      <m:radPr>
                        <m:degHide m:val="on"/>
                        <m:ctrlP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𝑱</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𝑱</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rad>
                    <m:r>
                      <a:rPr lang="en-IN" sz="32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200" b="1" dirty="0">
                  <a:solidFill>
                    <a:srgbClr val="FF0000"/>
                  </a:solidFill>
                </a:endParaRPr>
              </a:p>
              <a:p>
                <a:pPr marL="0" lvl="2"/>
                <a:endParaRPr lang="en-US" sz="800" b="1" dirty="0">
                  <a:solidFill>
                    <a:srgbClr val="FF0000"/>
                  </a:solidFill>
                </a:endParaRPr>
              </a:p>
              <a:p>
                <a:pPr marL="0" lvl="2"/>
                <a:r>
                  <a:rPr lang="en-US" sz="3200" b="1" dirty="0">
                    <a:solidFill>
                      <a:srgbClr val="7030A0"/>
                    </a:solidFill>
                  </a:rPr>
                  <a:t>This equation is applicable for lanthanides except </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La³</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Gd³</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and Lu (f¹</a:t>
                </a:r>
                <a:r>
                  <a:rPr lang="en-IN" sz="3200" b="1" kern="100"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IN"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7030A0"/>
                  </a:solidFill>
                </a:endParaRP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381000" y="76200"/>
                <a:ext cx="8458200" cy="6436570"/>
              </a:xfrm>
              <a:prstGeom prst="rect">
                <a:avLst/>
              </a:prstGeom>
              <a:blipFill>
                <a:blip r:embed="rId2"/>
                <a:stretch>
                  <a:fillRect l="-1875" t="-1327" b="-2180"/>
                </a:stretch>
              </a:blipFill>
            </p:spPr>
            <p:txBody>
              <a:bodyPr/>
              <a:lstStyle/>
              <a:p>
                <a:r>
                  <a:rPr lang="en-IN">
                    <a:noFill/>
                  </a:rPr>
                  <a:t> </a:t>
                </a:r>
              </a:p>
            </p:txBody>
          </p:sp>
        </mc:Fallback>
      </mc:AlternateContent>
    </p:spTree>
    <p:extLst>
      <p:ext uri="{BB962C8B-B14F-4D97-AF65-F5344CB8AC3E}">
        <p14:creationId xmlns:p14="http://schemas.microsoft.com/office/powerpoint/2010/main" val="4112961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6400663"/>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Aft>
                    <a:spcPts val="800"/>
                  </a:spcAft>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12</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The above simple relationship cannot be applied to the other lanthanide ions. In the case of the other lanthanides both the spin and orbital contributions have to be included. Unlike the d-electrons, the 4f electrons are effectively shielded from external fields by the overlying 5s and 5p electrons. Thus the magnetic effect of the orbital motion of the electron is not quenched by the external fields. Hence the magnetic moments have to be calculated by taking into account both the spin and orbital contributions. spin magnetic properties of the lanthanide ion follow a pattern fundamentally different from the d-block elements.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In the lanthanides, the spin contribution S and the orbital contribution L couple together, to give a new quantum number J</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J = L-S when the f orbital is less than half filled.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J = L+S when the orbital is more than half filled.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The magnetic moment </a:t>
                </a:r>
                <a14:m>
                  <m:oMath xmlns:m="http://schemas.openxmlformats.org/officeDocument/2006/math">
                    <m:r>
                      <a:rPr lang="en-IN" sz="1800" i="1" kern="100">
                        <a:effectLst/>
                        <a:latin typeface="Cambria Math" panose="02040503050406030204" pitchFamily="18" charset="0"/>
                        <a:ea typeface="Calibri" panose="020F0502020204030204" pitchFamily="34" charset="0"/>
                        <a:cs typeface="Times New Roman" panose="02020603050405020304" pitchFamily="18" charset="0"/>
                      </a:rPr>
                      <m:t>𝜇</m:t>
                    </m:r>
                  </m:oMath>
                </a14:m>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may be calculated in Bohr magneton as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76200"/>
                <a:ext cx="8153400" cy="6400663"/>
              </a:xfrm>
              <a:prstGeom prst="rect">
                <a:avLst/>
              </a:prstGeom>
              <a:blipFill>
                <a:blip r:embed="rId2"/>
                <a:stretch>
                  <a:fillRect l="-823" t="-572" r="-598" b="-477"/>
                </a:stretch>
              </a:blipFill>
            </p:spPr>
            <p:txBody>
              <a:bodyPr/>
              <a:lstStyle/>
              <a:p>
                <a:r>
                  <a:rPr lang="en-IN">
                    <a:noFill/>
                  </a:rPr>
                  <a:t> </a:t>
                </a:r>
              </a:p>
            </p:txBody>
          </p:sp>
        </mc:Fallback>
      </mc:AlternateContent>
    </p:spTree>
    <p:extLst>
      <p:ext uri="{BB962C8B-B14F-4D97-AF65-F5344CB8AC3E}">
        <p14:creationId xmlns:p14="http://schemas.microsoft.com/office/powerpoint/2010/main" val="2988478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4924810"/>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Aft>
                <a:spcPts val="800"/>
              </a:spcAft>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13</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The magnetic moments of lanthanide ions are in good agreement with the formula taken into account both the spin and orbital factors. The coupling constant (J) for Eu</a:t>
            </a:r>
            <a:r>
              <a:rPr lang="en-IN" sz="2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is only about 300 cm</a:t>
            </a:r>
            <a:r>
              <a:rPr lang="en-IN" sz="2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¹. This indicates that the difference between the ground state and next excited state is small. The energy of thermal motion is sufficient to cause the transition and partially populate the higher state. Because of this, the magnetic properties are not solely determined by the ground state configuration. Measure of magnetic moments at low temperature eliminates the thermal factor by preventing the population in the higher energy level. The magnetic moment of Eu³</a:t>
            </a:r>
            <a:r>
              <a:rPr lang="en-IN" sz="2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is close to zero as expected.)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462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3372333"/>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Magnetic Properties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0000"/>
              </a:lnSpc>
            </a:pPr>
            <a:r>
              <a:rPr lang="en-IN" sz="2200" kern="100" dirty="0">
                <a:latin typeface="Times New Roman" panose="02020603050405020304" pitchFamily="18" charset="0"/>
                <a:ea typeface="Calibri" panose="020F0502020204030204" pitchFamily="34" charset="0"/>
                <a:cs typeface="Times New Roman" panose="02020603050405020304" pitchFamily="18" charset="0"/>
              </a:rPr>
              <a:t>14</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 The unusual shape of the curve obtained by plotting the magnetic susceptibility against the atomic number of the lanthanide ions, arises on account of Hund's third rule. When the f level is less than half filled, the spin and orbital moment a work in opposition, (J = L-S). When the f-shell is more than half full the spin and orbital contribution work together, J = L + S. </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477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6619504"/>
              </a:xfrm>
              <a:prstGeom prst="rect">
                <a:avLst/>
              </a:prstGeom>
              <a:noFill/>
            </p:spPr>
            <p:txBody>
              <a:bodyPr wrap="square">
                <a:spAutoFit/>
              </a:bodyPr>
              <a:lstStyle/>
              <a:p>
                <a:pPr algn="ctr">
                  <a:lnSpc>
                    <a:spcPct val="120000"/>
                  </a:lnSpc>
                  <a:spcAft>
                    <a:spcPts val="800"/>
                  </a:spcAft>
                </a:pPr>
                <a:r>
                  <a:rPr lang="en-IN" sz="3200" b="1" i="0" dirty="0">
                    <a:solidFill>
                      <a:srgbClr val="C00000"/>
                    </a:solidFill>
                    <a:effectLst/>
                    <a:highlight>
                      <a:srgbClr val="FFFFFF"/>
                    </a:highlight>
                    <a:latin typeface="Open Sans" panose="020B0606030504020204" pitchFamily="34" charset="0"/>
                  </a:rPr>
                  <a:t>Separation of Lanthanides</a:t>
                </a:r>
              </a:p>
              <a:p>
                <a:pPr marL="457200" indent="-457200" algn="just">
                  <a:lnSpc>
                    <a:spcPct val="120000"/>
                  </a:lnSpc>
                  <a:spcAft>
                    <a:spcPts val="800"/>
                  </a:spcAft>
                  <a:buAutoNum type="arabicPeriod"/>
                </a:pPr>
                <a:r>
                  <a:rPr lang="en-IN" sz="2400" b="1" i="0" dirty="0">
                    <a:solidFill>
                      <a:srgbClr val="FF0000"/>
                    </a:solidFill>
                    <a:effectLst/>
                    <a:highlight>
                      <a:srgbClr val="FFFFFF"/>
                    </a:highlight>
                    <a:latin typeface="Open Sans" panose="020B0606030504020204" pitchFamily="34" charset="0"/>
                  </a:rPr>
                  <a:t>Solvent extraction method</a:t>
                </a:r>
              </a:p>
              <a:p>
                <a:pPr indent="-457200" algn="just">
                  <a:lnSpc>
                    <a:spcPct val="120000"/>
                  </a:lnSpc>
                  <a:buAutoNum type="arabicPeriod"/>
                </a:pPr>
                <a:r>
                  <a:rPr lang="en-US" sz="2400" b="1" i="0" dirty="0">
                    <a:solidFill>
                      <a:srgbClr val="FF0000"/>
                    </a:solidFill>
                    <a:effectLst/>
                    <a:highlight>
                      <a:srgbClr val="FFFFFF"/>
                    </a:highlight>
                    <a:latin typeface="Open Sans" panose="020B0606030504020204" pitchFamily="34" charset="0"/>
                  </a:rPr>
                  <a:t>Ion exchange method:</a:t>
                </a:r>
                <a:br>
                  <a:rPr lang="en-US" sz="2400" dirty="0"/>
                </a:br>
                <a:r>
                  <a:rPr lang="en-US" sz="2400" b="0" i="0" dirty="0">
                    <a:solidFill>
                      <a:srgbClr val="444444"/>
                    </a:solidFill>
                    <a:effectLst/>
                    <a:highlight>
                      <a:srgbClr val="FFFFFF"/>
                    </a:highlight>
                    <a:latin typeface="Open Sans" panose="020B0606030504020204" pitchFamily="34" charset="0"/>
                  </a:rPr>
                  <a:t>A synthetic ion-exchange resin with functional groups like – COOH and –SO</a:t>
                </a:r>
                <a:r>
                  <a:rPr lang="en-US" sz="2400" b="0" i="0" baseline="-25000" dirty="0">
                    <a:solidFill>
                      <a:srgbClr val="444444"/>
                    </a:solidFill>
                    <a:effectLst/>
                    <a:highlight>
                      <a:srgbClr val="FFFFFF"/>
                    </a:highlight>
                    <a:latin typeface="Open Sans" panose="020B0606030504020204" pitchFamily="34" charset="0"/>
                  </a:rPr>
                  <a:t>3</a:t>
                </a:r>
                <a:r>
                  <a:rPr lang="en-US" sz="2400" b="0" i="0" dirty="0">
                    <a:solidFill>
                      <a:srgbClr val="444444"/>
                    </a:solidFill>
                    <a:effectLst/>
                    <a:highlight>
                      <a:srgbClr val="FFFFFF"/>
                    </a:highlight>
                    <a:latin typeface="Open Sans" panose="020B0606030504020204" pitchFamily="34" charset="0"/>
                  </a:rPr>
                  <a:t>H is packed in a long column fixed in a vertical </a:t>
                </a:r>
                <a:r>
                  <a:rPr lang="en-US" sz="2400" b="0" i="0" dirty="0" err="1">
                    <a:solidFill>
                      <a:srgbClr val="444444"/>
                    </a:solidFill>
                    <a:effectLst/>
                    <a:highlight>
                      <a:srgbClr val="FFFFFF"/>
                    </a:highlight>
                    <a:latin typeface="Open Sans" panose="020B0606030504020204" pitchFamily="34" charset="0"/>
                  </a:rPr>
                  <a:t>position.The</a:t>
                </a:r>
                <a:r>
                  <a:rPr lang="en-US" sz="2400" b="0" i="0" dirty="0">
                    <a:solidFill>
                      <a:srgbClr val="444444"/>
                    </a:solidFill>
                    <a:effectLst/>
                    <a:highlight>
                      <a:srgbClr val="FFFFFF"/>
                    </a:highlight>
                    <a:latin typeface="Open Sans" panose="020B0606030504020204" pitchFamily="34" charset="0"/>
                  </a:rPr>
                  <a:t> steady decrease in size and consequent decrease in basicity causes the steady increase the complexing ability with increasing atomic number of lanthanides. When an aqueous solution containing `the mixture of trivalent lanthanide ion M+3(</a:t>
                </a:r>
                <a:r>
                  <a:rPr lang="en-US" sz="2400" b="0" i="0" dirty="0" err="1">
                    <a:solidFill>
                      <a:srgbClr val="444444"/>
                    </a:solidFill>
                    <a:effectLst/>
                    <a:highlight>
                      <a:srgbClr val="FFFFFF"/>
                    </a:highlight>
                    <a:latin typeface="Open Sans" panose="020B0606030504020204" pitchFamily="34" charset="0"/>
                  </a:rPr>
                  <a:t>aq</a:t>
                </a:r>
                <a:r>
                  <a:rPr lang="en-US" sz="2400" b="0" i="0" dirty="0">
                    <a:solidFill>
                      <a:srgbClr val="444444"/>
                    </a:solidFill>
                    <a:effectLst/>
                    <a:highlight>
                      <a:srgbClr val="FFFFFF"/>
                    </a:highlight>
                    <a:latin typeface="Open Sans" panose="020B0606030504020204" pitchFamily="34" charset="0"/>
                  </a:rPr>
                  <a:t>) is passed through a column having synthetic cation-exchange resin (HR)solid, the </a:t>
                </a:r>
                <a:r>
                  <a:rPr lang="en-US" sz="2400" b="1" i="0" dirty="0">
                    <a:solidFill>
                      <a:srgbClr val="FF0000"/>
                    </a:solidFill>
                    <a:effectLst/>
                    <a:highlight>
                      <a:srgbClr val="FFFFFF"/>
                    </a:highlight>
                    <a:latin typeface="Open Sans" panose="020B0606030504020204" pitchFamily="34" charset="0"/>
                  </a:rPr>
                  <a:t>M</a:t>
                </a:r>
                <a:r>
                  <a:rPr lang="en-US" sz="2400" b="1" i="0" baseline="30000" dirty="0">
                    <a:solidFill>
                      <a:srgbClr val="FF0000"/>
                    </a:solidFill>
                    <a:effectLst/>
                    <a:highlight>
                      <a:srgbClr val="FFFFFF"/>
                    </a:highlight>
                    <a:latin typeface="Open Sans" panose="020B0606030504020204" pitchFamily="34" charset="0"/>
                  </a:rPr>
                  <a:t>+3</a:t>
                </a:r>
                <a:r>
                  <a:rPr lang="en-US" sz="2400" b="1" i="0" dirty="0">
                    <a:solidFill>
                      <a:srgbClr val="FF0000"/>
                    </a:solidFill>
                    <a:effectLst/>
                    <a:highlight>
                      <a:srgbClr val="FFFFFF"/>
                    </a:highlight>
                    <a:latin typeface="Open Sans" panose="020B0606030504020204" pitchFamily="34" charset="0"/>
                  </a:rPr>
                  <a:t> ions replace H</a:t>
                </a:r>
                <a:r>
                  <a:rPr lang="en-US" sz="2400" b="1" i="0" baseline="30000" dirty="0">
                    <a:solidFill>
                      <a:srgbClr val="FF0000"/>
                    </a:solidFill>
                    <a:effectLst/>
                    <a:highlight>
                      <a:srgbClr val="FFFFFF"/>
                    </a:highlight>
                    <a:latin typeface="Open Sans" panose="020B0606030504020204" pitchFamily="34" charset="0"/>
                  </a:rPr>
                  <a:t>+</a:t>
                </a:r>
                <a:r>
                  <a:rPr lang="en-US" sz="2400" b="1" i="0" dirty="0">
                    <a:solidFill>
                      <a:srgbClr val="FF0000"/>
                    </a:solidFill>
                    <a:effectLst/>
                    <a:highlight>
                      <a:srgbClr val="FFFFFF"/>
                    </a:highlight>
                    <a:latin typeface="Open Sans" panose="020B0606030504020204" pitchFamily="34" charset="0"/>
                  </a:rPr>
                  <a:t> </a:t>
                </a:r>
                <a:r>
                  <a:rPr lang="en-US" sz="2400" b="0" i="0" dirty="0">
                    <a:solidFill>
                      <a:srgbClr val="444444"/>
                    </a:solidFill>
                    <a:effectLst/>
                    <a:highlight>
                      <a:srgbClr val="FFFFFF"/>
                    </a:highlight>
                    <a:latin typeface="Open Sans" panose="020B0606030504020204" pitchFamily="34" charset="0"/>
                  </a:rPr>
                  <a:t>ion of the resin and thus get fixed on that</a:t>
                </a:r>
              </a:p>
              <a:p>
                <a:pPr algn="just">
                  <a:lnSpc>
                    <a:spcPct val="120000"/>
                  </a:lnSpc>
                </a:pPr>
                <a:r>
                  <a:rPr lang="en-US" sz="2400" b="0" i="0" dirty="0">
                    <a:solidFill>
                      <a:srgbClr val="444444"/>
                    </a:solidFill>
                    <a:effectLst/>
                    <a:highlight>
                      <a:srgbClr val="FFFFFF"/>
                    </a:highlight>
                    <a:latin typeface="Open Sans" panose="020B0606030504020204" pitchFamily="34" charset="0"/>
                  </a:rPr>
                  <a:t>M</a:t>
                </a:r>
                <a:r>
                  <a:rPr lang="en-US" sz="2400" b="0" i="0" baseline="30000" dirty="0">
                    <a:solidFill>
                      <a:srgbClr val="444444"/>
                    </a:solidFill>
                    <a:effectLst/>
                    <a:highlight>
                      <a:srgbClr val="FFFFFF"/>
                    </a:highlight>
                    <a:latin typeface="Open Sans" panose="020B0606030504020204" pitchFamily="34" charset="0"/>
                  </a:rPr>
                  <a:t>+3</a:t>
                </a:r>
                <a:r>
                  <a:rPr lang="en-US" sz="2400" b="0" i="0" dirty="0">
                    <a:solidFill>
                      <a:srgbClr val="444444"/>
                    </a:solidFill>
                    <a:effectLst/>
                    <a:highlight>
                      <a:srgbClr val="FFFFFF"/>
                    </a:highlight>
                    <a:latin typeface="Open Sans" panose="020B0606030504020204" pitchFamily="34" charset="0"/>
                  </a:rPr>
                  <a:t> (</a:t>
                </a:r>
                <a:r>
                  <a:rPr lang="en-US" sz="2400" b="0" i="0" dirty="0" err="1">
                    <a:solidFill>
                      <a:srgbClr val="444444"/>
                    </a:solidFill>
                    <a:effectLst/>
                    <a:highlight>
                      <a:srgbClr val="FFFFFF"/>
                    </a:highlight>
                    <a:latin typeface="Open Sans" panose="020B0606030504020204" pitchFamily="34" charset="0"/>
                  </a:rPr>
                  <a:t>aq</a:t>
                </a:r>
                <a:r>
                  <a:rPr lang="en-US" sz="2400" b="0" i="0" dirty="0">
                    <a:solidFill>
                      <a:srgbClr val="444444"/>
                    </a:solidFill>
                    <a:effectLst/>
                    <a:highlight>
                      <a:srgbClr val="FFFFFF"/>
                    </a:highlight>
                    <a:latin typeface="Open Sans" panose="020B0606030504020204" pitchFamily="34" charset="0"/>
                  </a:rPr>
                  <a:t>) + 3 HR </a:t>
                </a:r>
                <a14:m>
                  <m:oMath xmlns:m="http://schemas.openxmlformats.org/officeDocument/2006/math">
                    <m:r>
                      <a:rPr lang="en-US" sz="2400" b="0" i="1" smtClean="0">
                        <a:solidFill>
                          <a:srgbClr val="444444"/>
                        </a:solidFill>
                        <a:effectLst/>
                        <a:highlight>
                          <a:srgbClr val="FFFFFF"/>
                        </a:highlight>
                        <a:latin typeface="Cambria Math" panose="02040503050406030204" pitchFamily="18" charset="0"/>
                        <a:ea typeface="Cambria Math" panose="02040503050406030204" pitchFamily="18" charset="0"/>
                      </a:rPr>
                      <m:t>→</m:t>
                    </m:r>
                  </m:oMath>
                </a14:m>
                <a:r>
                  <a:rPr lang="en-US" sz="2400" b="0" i="0" dirty="0">
                    <a:solidFill>
                      <a:srgbClr val="444444"/>
                    </a:solidFill>
                    <a:effectLst/>
                    <a:highlight>
                      <a:srgbClr val="FFFFFF"/>
                    </a:highlight>
                    <a:latin typeface="Open Sans" panose="020B0606030504020204" pitchFamily="34" charset="0"/>
                  </a:rPr>
                  <a:t> MR</a:t>
                </a:r>
                <a:r>
                  <a:rPr lang="en-US" sz="2400" b="0" i="0" baseline="-25000" dirty="0">
                    <a:solidFill>
                      <a:srgbClr val="444444"/>
                    </a:solidFill>
                    <a:effectLst/>
                    <a:highlight>
                      <a:srgbClr val="FFFFFF"/>
                    </a:highlight>
                    <a:latin typeface="Open Sans" panose="020B0606030504020204" pitchFamily="34" charset="0"/>
                  </a:rPr>
                  <a:t>3</a:t>
                </a:r>
                <a:r>
                  <a:rPr lang="en-US" sz="2400" b="0" i="0" dirty="0">
                    <a:solidFill>
                      <a:srgbClr val="444444"/>
                    </a:solidFill>
                    <a:effectLst/>
                    <a:highlight>
                      <a:srgbClr val="FFFFFF"/>
                    </a:highlight>
                    <a:latin typeface="Open Sans" panose="020B0606030504020204" pitchFamily="34" charset="0"/>
                  </a:rPr>
                  <a:t> (solid) + 3H</a:t>
                </a:r>
                <a:r>
                  <a:rPr lang="en-US" sz="2400" b="0" i="0" baseline="30000" dirty="0">
                    <a:solidFill>
                      <a:srgbClr val="444444"/>
                    </a:solidFill>
                    <a:effectLst/>
                    <a:highlight>
                      <a:srgbClr val="FFFFFF"/>
                    </a:highlight>
                    <a:latin typeface="Open Sans" panose="020B0606030504020204" pitchFamily="34" charset="0"/>
                  </a:rPr>
                  <a:t>+</a:t>
                </a:r>
                <a:r>
                  <a:rPr lang="en-US" sz="2400" b="0" i="0" dirty="0">
                    <a:solidFill>
                      <a:srgbClr val="444444"/>
                    </a:solidFill>
                    <a:effectLst/>
                    <a:highlight>
                      <a:srgbClr val="FFFFFF"/>
                    </a:highlight>
                    <a:latin typeface="Open Sans" panose="020B0606030504020204" pitchFamily="34" charset="0"/>
                  </a:rPr>
                  <a:t>(</a:t>
                </a:r>
                <a:r>
                  <a:rPr lang="en-US" sz="2400" b="0" i="0" dirty="0" err="1">
                    <a:solidFill>
                      <a:srgbClr val="444444"/>
                    </a:solidFill>
                    <a:effectLst/>
                    <a:highlight>
                      <a:srgbClr val="FFFFFF"/>
                    </a:highlight>
                    <a:latin typeface="Open Sans" panose="020B0606030504020204" pitchFamily="34" charset="0"/>
                  </a:rPr>
                  <a:t>aq</a:t>
                </a:r>
                <a:r>
                  <a:rPr lang="en-US" sz="2400" b="0" i="0" dirty="0">
                    <a:solidFill>
                      <a:srgbClr val="444444"/>
                    </a:solidFill>
                    <a:effectLst/>
                    <a:highlight>
                      <a:srgbClr val="FFFFFF"/>
                    </a:highlight>
                    <a:latin typeface="Open Sans" panose="020B0606030504020204" pitchFamily="34" charset="0"/>
                  </a:rPr>
                  <a:t>)</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76200"/>
                <a:ext cx="8153400" cy="6619504"/>
              </a:xfrm>
              <a:prstGeom prst="rect">
                <a:avLst/>
              </a:prstGeom>
              <a:blipFill>
                <a:blip r:embed="rId2"/>
                <a:stretch>
                  <a:fillRect l="-1496" t="-369" r="-2094" b="-1106"/>
                </a:stretch>
              </a:blipFill>
            </p:spPr>
            <p:txBody>
              <a:bodyPr/>
              <a:lstStyle/>
              <a:p>
                <a:r>
                  <a:rPr lang="en-IN">
                    <a:noFill/>
                  </a:rPr>
                  <a:t> </a:t>
                </a:r>
              </a:p>
            </p:txBody>
          </p:sp>
        </mc:Fallback>
      </mc:AlternateContent>
    </p:spTree>
    <p:extLst>
      <p:ext uri="{BB962C8B-B14F-4D97-AF65-F5344CB8AC3E}">
        <p14:creationId xmlns:p14="http://schemas.microsoft.com/office/powerpoint/2010/main" val="2205246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6926640"/>
          </a:xfrm>
          <a:prstGeom prst="rect">
            <a:avLst/>
          </a:prstGeom>
          <a:noFill/>
        </p:spPr>
        <p:txBody>
          <a:bodyPr wrap="square">
            <a:spAutoFit/>
          </a:bodyPr>
          <a:lstStyle/>
          <a:p>
            <a:pPr algn="ctr">
              <a:lnSpc>
                <a:spcPct val="120000"/>
              </a:lnSpc>
              <a:spcAft>
                <a:spcPts val="800"/>
              </a:spcAft>
            </a:pPr>
            <a:r>
              <a:rPr lang="en-IN" sz="3200" b="1" i="0" dirty="0">
                <a:solidFill>
                  <a:srgbClr val="C00000"/>
                </a:solidFill>
                <a:effectLst/>
                <a:highlight>
                  <a:srgbClr val="FFFFFF"/>
                </a:highlight>
                <a:latin typeface="Open Sans" panose="020B0606030504020204" pitchFamily="34" charset="0"/>
              </a:rPr>
              <a:t>Separation of Lanthanides</a:t>
            </a:r>
          </a:p>
          <a:p>
            <a:pPr>
              <a:lnSpc>
                <a:spcPct val="120000"/>
              </a:lnSpc>
            </a:pPr>
            <a:br>
              <a:rPr lang="en-US" sz="2400" dirty="0"/>
            </a:br>
            <a:r>
              <a:rPr lang="en-US" sz="2400" b="1" i="0" dirty="0">
                <a:solidFill>
                  <a:srgbClr val="444444"/>
                </a:solidFill>
                <a:effectLst/>
                <a:highlight>
                  <a:srgbClr val="FFFFFF"/>
                </a:highlight>
                <a:latin typeface="Open Sans" panose="020B0606030504020204" pitchFamily="34" charset="0"/>
              </a:rPr>
              <a:t>Small Lu 3+ gets more hydrated than La 3+ and is bigger in size</a:t>
            </a:r>
            <a:br>
              <a:rPr lang="en-US" sz="2400" dirty="0"/>
            </a:br>
            <a:r>
              <a:rPr lang="en-US" sz="2400" b="0" i="0" dirty="0">
                <a:solidFill>
                  <a:srgbClr val="444444"/>
                </a:solidFill>
                <a:effectLst/>
                <a:highlight>
                  <a:srgbClr val="FFFFFF"/>
                </a:highlight>
                <a:latin typeface="Open Sans" panose="020B0606030504020204" pitchFamily="34" charset="0"/>
              </a:rPr>
              <a:t>Small Lu 3+ gets more hydrated than La 3+ and is bigger in size. So La(</a:t>
            </a:r>
            <a:r>
              <a:rPr lang="en-US" sz="2400" b="0" i="0" dirty="0" err="1">
                <a:solidFill>
                  <a:srgbClr val="444444"/>
                </a:solidFill>
                <a:effectLst/>
                <a:highlight>
                  <a:srgbClr val="FFFFFF"/>
                </a:highlight>
                <a:latin typeface="Open Sans" panose="020B0606030504020204" pitchFamily="34" charset="0"/>
              </a:rPr>
              <a:t>aq</a:t>
            </a:r>
            <a:r>
              <a:rPr lang="en-US" sz="2400" b="0" i="0" dirty="0">
                <a:solidFill>
                  <a:srgbClr val="444444"/>
                </a:solidFill>
                <a:effectLst/>
                <a:highlight>
                  <a:srgbClr val="FFFFFF"/>
                </a:highlight>
                <a:latin typeface="Open Sans" panose="020B0606030504020204" pitchFamily="34" charset="0"/>
              </a:rPr>
              <a:t>) 3+ gets strongly bound to the resin column than </a:t>
            </a:r>
            <a:r>
              <a:rPr lang="en-US" sz="2400" b="0" i="0" dirty="0" err="1">
                <a:solidFill>
                  <a:srgbClr val="444444"/>
                </a:solidFill>
                <a:effectLst/>
                <a:highlight>
                  <a:srgbClr val="FFFFFF"/>
                </a:highlight>
                <a:latin typeface="Open Sans" panose="020B0606030504020204" pitchFamily="34" charset="0"/>
              </a:rPr>
              <a:t>others.In</a:t>
            </a:r>
            <a:r>
              <a:rPr lang="en-US" sz="2400" b="0" i="0" dirty="0">
                <a:solidFill>
                  <a:srgbClr val="444444"/>
                </a:solidFill>
                <a:effectLst/>
                <a:highlight>
                  <a:srgbClr val="FFFFFF"/>
                </a:highlight>
                <a:latin typeface="Open Sans" panose="020B0606030504020204" pitchFamily="34" charset="0"/>
              </a:rPr>
              <a:t> order to recover M3+ ions fixed on the resin, the column is eluted with a citric acid – ammonium citrate solution (eluant). During elution process NH4+ ions replace M+3 ion and M- citrate complexes are </a:t>
            </a:r>
            <a:r>
              <a:rPr lang="en-US" sz="2400" b="0" i="0" dirty="0" err="1">
                <a:solidFill>
                  <a:srgbClr val="444444"/>
                </a:solidFill>
                <a:effectLst/>
                <a:highlight>
                  <a:srgbClr val="FFFFFF"/>
                </a:highlight>
                <a:latin typeface="Open Sans" panose="020B0606030504020204" pitchFamily="34" charset="0"/>
              </a:rPr>
              <a:t>formed.The</a:t>
            </a:r>
            <a:r>
              <a:rPr lang="en-US" sz="2400" b="0" i="0" dirty="0">
                <a:solidFill>
                  <a:srgbClr val="444444"/>
                </a:solidFill>
                <a:effectLst/>
                <a:highlight>
                  <a:srgbClr val="FFFFFF"/>
                </a:highlight>
                <a:latin typeface="Open Sans" panose="020B0606030504020204" pitchFamily="34" charset="0"/>
              </a:rPr>
              <a:t> bigger </a:t>
            </a:r>
            <a:r>
              <a:rPr lang="en-US" sz="2400" b="0" i="0" dirty="0" err="1">
                <a:solidFill>
                  <a:srgbClr val="444444"/>
                </a:solidFill>
                <a:effectLst/>
                <a:highlight>
                  <a:srgbClr val="FFFFFF"/>
                </a:highlight>
                <a:latin typeface="Open Sans" panose="020B0606030504020204" pitchFamily="34" charset="0"/>
              </a:rPr>
              <a:t>aquated</a:t>
            </a:r>
            <a:r>
              <a:rPr lang="en-US" sz="2400" b="0" i="0" dirty="0">
                <a:solidFill>
                  <a:srgbClr val="444444"/>
                </a:solidFill>
                <a:effectLst/>
                <a:highlight>
                  <a:srgbClr val="FFFFFF"/>
                </a:highlight>
                <a:latin typeface="Open Sans" panose="020B0606030504020204" pitchFamily="34" charset="0"/>
              </a:rPr>
              <a:t> ion is least strongly held and comes out first. Other ions remain on the column and can be separated by repeated </a:t>
            </a:r>
            <a:r>
              <a:rPr lang="en-US" sz="2400" b="0" i="0" dirty="0" err="1">
                <a:solidFill>
                  <a:srgbClr val="444444"/>
                </a:solidFill>
                <a:effectLst/>
                <a:highlight>
                  <a:srgbClr val="FFFFFF"/>
                </a:highlight>
                <a:latin typeface="Open Sans" panose="020B0606030504020204" pitchFamily="34" charset="0"/>
              </a:rPr>
              <a:t>elution.R</a:t>
            </a:r>
            <a:r>
              <a:rPr lang="en-US" sz="2400" b="0" i="0" dirty="0">
                <a:solidFill>
                  <a:srgbClr val="444444"/>
                </a:solidFill>
                <a:effectLst/>
                <a:highlight>
                  <a:srgbClr val="FFFFFF"/>
                </a:highlight>
                <a:latin typeface="Open Sans" panose="020B0606030504020204" pitchFamily="34" charset="0"/>
              </a:rPr>
              <a:t> – M3+ + NH R - NH M3+ - citrate</a:t>
            </a:r>
            <a:br>
              <a:rPr lang="en-US" sz="2400" dirty="0"/>
            </a:b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631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496867"/>
          </a:xfrm>
          <a:prstGeom prst="rect">
            <a:avLst/>
          </a:prstGeom>
          <a:noFill/>
        </p:spPr>
        <p:txBody>
          <a:bodyPr wrap="square">
            <a:spAutoFit/>
          </a:bodyPr>
          <a:lstStyle/>
          <a:p>
            <a:pPr algn="ctr">
              <a:lnSpc>
                <a:spcPct val="120000"/>
              </a:lnSpc>
              <a:spcAft>
                <a:spcPts val="800"/>
              </a:spcAft>
            </a:pPr>
            <a:r>
              <a:rPr lang="en-IN"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Electronic Configuration of Actinides</a:t>
            </a:r>
          </a:p>
        </p:txBody>
      </p:sp>
      <p:graphicFrame>
        <p:nvGraphicFramePr>
          <p:cNvPr id="2" name="Table 1">
            <a:extLst>
              <a:ext uri="{FF2B5EF4-FFF2-40B4-BE49-F238E27FC236}">
                <a16:creationId xmlns:a16="http://schemas.microsoft.com/office/drawing/2014/main" id="{2F8F6DB6-85C8-081B-F6A9-1D4AD9164479}"/>
              </a:ext>
            </a:extLst>
          </p:cNvPr>
          <p:cNvGraphicFramePr>
            <a:graphicFrameLocks noGrp="1"/>
          </p:cNvGraphicFramePr>
          <p:nvPr>
            <p:extLst>
              <p:ext uri="{D42A27DB-BD31-4B8C-83A1-F6EECF244321}">
                <p14:modId xmlns:p14="http://schemas.microsoft.com/office/powerpoint/2010/main" val="4065317926"/>
              </p:ext>
            </p:extLst>
          </p:nvPr>
        </p:nvGraphicFramePr>
        <p:xfrm>
          <a:off x="533400" y="533400"/>
          <a:ext cx="8077200" cy="6202680"/>
        </p:xfrm>
        <a:graphic>
          <a:graphicData uri="http://schemas.openxmlformats.org/drawingml/2006/table">
            <a:tbl>
              <a:tblPr firstRow="1" bandRow="1">
                <a:tableStyleId>{5C22544A-7EE6-4342-B048-85BDC9FD1C3A}</a:tableStyleId>
              </a:tblPr>
              <a:tblGrid>
                <a:gridCol w="955368">
                  <a:extLst>
                    <a:ext uri="{9D8B030D-6E8A-4147-A177-3AD203B41FA5}">
                      <a16:colId xmlns:a16="http://schemas.microsoft.com/office/drawing/2014/main" val="1900981843"/>
                    </a:ext>
                  </a:extLst>
                </a:gridCol>
                <a:gridCol w="3083232">
                  <a:extLst>
                    <a:ext uri="{9D8B030D-6E8A-4147-A177-3AD203B41FA5}">
                      <a16:colId xmlns:a16="http://schemas.microsoft.com/office/drawing/2014/main" val="614815462"/>
                    </a:ext>
                  </a:extLst>
                </a:gridCol>
                <a:gridCol w="2438400">
                  <a:extLst>
                    <a:ext uri="{9D8B030D-6E8A-4147-A177-3AD203B41FA5}">
                      <a16:colId xmlns:a16="http://schemas.microsoft.com/office/drawing/2014/main" val="4266938474"/>
                    </a:ext>
                  </a:extLst>
                </a:gridCol>
                <a:gridCol w="1600200">
                  <a:extLst>
                    <a:ext uri="{9D8B030D-6E8A-4147-A177-3AD203B41FA5}">
                      <a16:colId xmlns:a16="http://schemas.microsoft.com/office/drawing/2014/main" val="3761922071"/>
                    </a:ext>
                  </a:extLst>
                </a:gridCol>
              </a:tblGrid>
              <a:tr h="370840">
                <a:tc>
                  <a:txBody>
                    <a:bodyPr/>
                    <a:lstStyle/>
                    <a:p>
                      <a:r>
                        <a:rPr lang="en-IN" sz="1800" b="1" i="0" kern="1200" dirty="0">
                          <a:solidFill>
                            <a:schemeClr val="lt1"/>
                          </a:solidFill>
                          <a:effectLst/>
                          <a:latin typeface="+mn-lt"/>
                          <a:ea typeface="+mn-ea"/>
                          <a:cs typeface="+mn-cs"/>
                        </a:rPr>
                        <a:t>Element</a:t>
                      </a:r>
                      <a:endParaRPr lang="en-IN" sz="1800" b="1" dirty="0"/>
                    </a:p>
                  </a:txBody>
                  <a:tcPr/>
                </a:tc>
                <a:tc>
                  <a:txBody>
                    <a:bodyPr/>
                    <a:lstStyle/>
                    <a:p>
                      <a:r>
                        <a:rPr lang="en-IN" sz="1800" b="1" i="0" kern="1200" dirty="0">
                          <a:solidFill>
                            <a:schemeClr val="lt1"/>
                          </a:solidFill>
                          <a:effectLst/>
                          <a:latin typeface="+mn-lt"/>
                          <a:ea typeface="+mn-ea"/>
                          <a:cs typeface="+mn-cs"/>
                        </a:rPr>
                        <a:t>Seaborg view</a:t>
                      </a:r>
                      <a:endParaRPr lang="en-IN" sz="1800" b="1" dirty="0"/>
                    </a:p>
                  </a:txBody>
                  <a:tcPr/>
                </a:tc>
                <a:tc>
                  <a:txBody>
                    <a:bodyPr/>
                    <a:lstStyle/>
                    <a:p>
                      <a:r>
                        <a:rPr lang="en-IN" sz="1800" b="1" i="0" kern="1200" dirty="0">
                          <a:solidFill>
                            <a:schemeClr val="lt1"/>
                          </a:solidFill>
                          <a:effectLst/>
                          <a:latin typeface="+mn-lt"/>
                          <a:ea typeface="+mn-ea"/>
                          <a:cs typeface="+mn-cs"/>
                        </a:rPr>
                        <a:t>Dawson View</a:t>
                      </a:r>
                      <a:endParaRPr lang="en-IN" sz="1800" b="1" dirty="0"/>
                    </a:p>
                  </a:txBody>
                  <a:tcPr/>
                </a:tc>
                <a:tc>
                  <a:txBody>
                    <a:bodyPr/>
                    <a:lstStyle/>
                    <a:p>
                      <a:r>
                        <a:rPr lang="en-IN" sz="1800" b="1" i="0" kern="1200" dirty="0">
                          <a:solidFill>
                            <a:schemeClr val="lt1"/>
                          </a:solidFill>
                          <a:effectLst/>
                          <a:latin typeface="+mn-lt"/>
                          <a:ea typeface="+mn-ea"/>
                          <a:cs typeface="+mn-cs"/>
                        </a:rPr>
                        <a:t>Oxidation States</a:t>
                      </a:r>
                      <a:endParaRPr lang="en-IN" sz="1800" b="1" dirty="0"/>
                    </a:p>
                  </a:txBody>
                  <a:tcPr/>
                </a:tc>
                <a:extLst>
                  <a:ext uri="{0D108BD9-81ED-4DB2-BD59-A6C34878D82A}">
                    <a16:rowId xmlns:a16="http://schemas.microsoft.com/office/drawing/2014/main" val="570786783"/>
                  </a:ext>
                </a:extLst>
              </a:tr>
              <a:tr h="370840">
                <a:tc>
                  <a:txBody>
                    <a:bodyPr/>
                    <a:lstStyle/>
                    <a:p>
                      <a:r>
                        <a:rPr lang="en-IN" sz="1800" b="1" dirty="0"/>
                        <a:t>Ac</a:t>
                      </a:r>
                    </a:p>
                  </a:txBody>
                  <a:tcPr/>
                </a:tc>
                <a:tc>
                  <a:txBody>
                    <a:bodyPr/>
                    <a:lstStyle/>
                    <a:p>
                      <a:r>
                        <a:rPr lang="en-US" sz="1800" b="1" i="0" dirty="0">
                          <a:solidFill>
                            <a:srgbClr val="444444"/>
                          </a:solidFill>
                          <a:effectLst/>
                          <a:highlight>
                            <a:srgbClr val="FFFFFF"/>
                          </a:highlight>
                          <a:latin typeface="Open Sans" panose="020B0606030504020204" pitchFamily="34" charset="0"/>
                        </a:rPr>
                        <a:t>[Rd] 5f0 6d1 7s2</a:t>
                      </a:r>
                      <a:endParaRPr lang="en-IN" sz="1800" b="1" dirty="0"/>
                    </a:p>
                  </a:txBody>
                  <a:tcPr/>
                </a:tc>
                <a:tc>
                  <a:txBody>
                    <a:bodyPr/>
                    <a:lstStyle/>
                    <a:p>
                      <a:r>
                        <a:rPr lang="en-US" sz="1800" b="1" i="0" dirty="0">
                          <a:solidFill>
                            <a:srgbClr val="444444"/>
                          </a:solidFill>
                          <a:effectLst/>
                          <a:highlight>
                            <a:srgbClr val="FFFFFF"/>
                          </a:highlight>
                          <a:latin typeface="Open Sans" panose="020B0606030504020204" pitchFamily="34" charset="0"/>
                        </a:rPr>
                        <a:t>[Rd] 5f0 6d1 7s2</a:t>
                      </a:r>
                      <a:endParaRPr lang="en-IN" sz="1800" b="1" dirty="0"/>
                    </a:p>
                  </a:txBody>
                  <a:tcPr/>
                </a:tc>
                <a:tc>
                  <a:txBody>
                    <a:bodyPr/>
                    <a:lstStyle/>
                    <a:p>
                      <a:r>
                        <a:rPr lang="en-US" sz="1800" b="1" i="0" dirty="0">
                          <a:solidFill>
                            <a:srgbClr val="444444"/>
                          </a:solidFill>
                          <a:effectLst/>
                          <a:highlight>
                            <a:srgbClr val="FFFFFF"/>
                          </a:highlight>
                          <a:latin typeface="Open Sans" panose="020B0606030504020204" pitchFamily="34" charset="0"/>
                        </a:rPr>
                        <a:t>+3, +2</a:t>
                      </a:r>
                      <a:endParaRPr lang="en-IN" sz="1800" b="1" dirty="0"/>
                    </a:p>
                  </a:txBody>
                  <a:tcPr/>
                </a:tc>
                <a:extLst>
                  <a:ext uri="{0D108BD9-81ED-4DB2-BD59-A6C34878D82A}">
                    <a16:rowId xmlns:a16="http://schemas.microsoft.com/office/drawing/2014/main" val="924467869"/>
                  </a:ext>
                </a:extLst>
              </a:tr>
              <a:tr h="370840">
                <a:tc>
                  <a:txBody>
                    <a:bodyPr/>
                    <a:lstStyle/>
                    <a:p>
                      <a:r>
                        <a:rPr lang="en-IN" sz="1800" b="1" dirty="0"/>
                        <a:t>Th</a:t>
                      </a:r>
                    </a:p>
                  </a:txBody>
                  <a:tcPr/>
                </a:tc>
                <a:tc>
                  <a:txBody>
                    <a:bodyPr/>
                    <a:lstStyle/>
                    <a:p>
                      <a:r>
                        <a:rPr lang="en-US" sz="1800" b="1" i="0" kern="1200" dirty="0">
                          <a:solidFill>
                            <a:schemeClr val="dk1"/>
                          </a:solidFill>
                          <a:effectLst/>
                          <a:latin typeface="+mn-lt"/>
                          <a:ea typeface="+mn-ea"/>
                          <a:cs typeface="+mn-cs"/>
                        </a:rPr>
                        <a:t>[Rd] 5f1 6d1 7s2</a:t>
                      </a:r>
                      <a:endParaRPr lang="en-IN" sz="1800" b="1" dirty="0"/>
                    </a:p>
                  </a:txBody>
                  <a:tcPr/>
                </a:tc>
                <a:tc>
                  <a:txBody>
                    <a:bodyPr/>
                    <a:lstStyle/>
                    <a:p>
                      <a:r>
                        <a:rPr lang="en-US" sz="1800" b="1" i="0" kern="1200" dirty="0">
                          <a:solidFill>
                            <a:schemeClr val="dk1"/>
                          </a:solidFill>
                          <a:effectLst/>
                          <a:latin typeface="+mn-lt"/>
                          <a:ea typeface="+mn-ea"/>
                          <a:cs typeface="+mn-cs"/>
                        </a:rPr>
                        <a:t>[Rd] 5f0 6d2 7s2</a:t>
                      </a:r>
                      <a:endParaRPr lang="en-IN" sz="1800" b="1" dirty="0"/>
                    </a:p>
                  </a:txBody>
                  <a:tcPr/>
                </a:tc>
                <a:tc>
                  <a:txBody>
                    <a:bodyPr/>
                    <a:lstStyle/>
                    <a:p>
                      <a:r>
                        <a:rPr lang="en-IN" sz="1800" b="1" dirty="0"/>
                        <a:t>+4</a:t>
                      </a:r>
                    </a:p>
                  </a:txBody>
                  <a:tcPr/>
                </a:tc>
                <a:extLst>
                  <a:ext uri="{0D108BD9-81ED-4DB2-BD59-A6C34878D82A}">
                    <a16:rowId xmlns:a16="http://schemas.microsoft.com/office/drawing/2014/main" val="1865657977"/>
                  </a:ext>
                </a:extLst>
              </a:tr>
              <a:tr h="370840">
                <a:tc>
                  <a:txBody>
                    <a:bodyPr/>
                    <a:lstStyle/>
                    <a:p>
                      <a:r>
                        <a:rPr lang="en-IN" sz="1800" b="1" dirty="0"/>
                        <a:t>Pa</a:t>
                      </a:r>
                    </a:p>
                  </a:txBody>
                  <a:tcPr/>
                </a:tc>
                <a:tc>
                  <a:txBody>
                    <a:bodyPr/>
                    <a:lstStyle/>
                    <a:p>
                      <a:r>
                        <a:rPr lang="en-US" sz="1800" b="1" i="0" kern="1200" dirty="0">
                          <a:solidFill>
                            <a:schemeClr val="dk1"/>
                          </a:solidFill>
                          <a:effectLst/>
                          <a:latin typeface="+mn-lt"/>
                          <a:ea typeface="+mn-ea"/>
                          <a:cs typeface="+mn-cs"/>
                        </a:rPr>
                        <a:t>[Rd] 5f2 6d1 7s2</a:t>
                      </a:r>
                      <a:endParaRPr lang="en-IN" sz="1800" b="1" dirty="0"/>
                    </a:p>
                  </a:txBody>
                  <a:tcPr/>
                </a:tc>
                <a:tc>
                  <a:txBody>
                    <a:bodyPr/>
                    <a:lstStyle/>
                    <a:p>
                      <a:r>
                        <a:rPr lang="en-US" sz="1800" b="1" i="0" kern="1200" dirty="0">
                          <a:solidFill>
                            <a:schemeClr val="dk1"/>
                          </a:solidFill>
                          <a:effectLst/>
                          <a:latin typeface="+mn-lt"/>
                          <a:ea typeface="+mn-ea"/>
                          <a:cs typeface="+mn-cs"/>
                        </a:rPr>
                        <a:t>[Rd] 5f0 6d3 7s2</a:t>
                      </a:r>
                      <a:endParaRPr lang="en-IN" sz="1800" b="1" dirty="0"/>
                    </a:p>
                  </a:txBody>
                  <a:tcPr/>
                </a:tc>
                <a:tc>
                  <a:txBody>
                    <a:bodyPr/>
                    <a:lstStyle/>
                    <a:p>
                      <a:r>
                        <a:rPr lang="en-US" sz="1800" b="1" i="0" kern="1200" dirty="0">
                          <a:solidFill>
                            <a:schemeClr val="dk1"/>
                          </a:solidFill>
                          <a:effectLst/>
                          <a:latin typeface="+mn-lt"/>
                          <a:ea typeface="+mn-ea"/>
                          <a:cs typeface="+mn-cs"/>
                        </a:rPr>
                        <a:t>+4, +5</a:t>
                      </a:r>
                      <a:endParaRPr lang="en-IN" sz="1800" b="1" dirty="0"/>
                    </a:p>
                  </a:txBody>
                  <a:tcPr/>
                </a:tc>
                <a:extLst>
                  <a:ext uri="{0D108BD9-81ED-4DB2-BD59-A6C34878D82A}">
                    <a16:rowId xmlns:a16="http://schemas.microsoft.com/office/drawing/2014/main" val="2540839460"/>
                  </a:ext>
                </a:extLst>
              </a:tr>
              <a:tr h="370840">
                <a:tc>
                  <a:txBody>
                    <a:bodyPr/>
                    <a:lstStyle/>
                    <a:p>
                      <a:r>
                        <a:rPr lang="en-IN" sz="1800" b="1" dirty="0"/>
                        <a:t>U</a:t>
                      </a:r>
                    </a:p>
                  </a:txBody>
                  <a:tcPr/>
                </a:tc>
                <a:tc>
                  <a:txBody>
                    <a:bodyPr/>
                    <a:lstStyle/>
                    <a:p>
                      <a:r>
                        <a:rPr lang="en-IN" sz="1800" b="1" i="0" kern="1200" dirty="0">
                          <a:solidFill>
                            <a:schemeClr val="dk1"/>
                          </a:solidFill>
                          <a:effectLst/>
                          <a:latin typeface="+mn-lt"/>
                          <a:ea typeface="+mn-ea"/>
                          <a:cs typeface="+mn-cs"/>
                        </a:rPr>
                        <a:t>[Rd] 5f3 6d1 7s2</a:t>
                      </a:r>
                      <a:endParaRPr lang="en-IN" sz="1800" b="1" dirty="0"/>
                    </a:p>
                  </a:txBody>
                  <a:tcPr/>
                </a:tc>
                <a:tc>
                  <a:txBody>
                    <a:bodyPr/>
                    <a:lstStyle/>
                    <a:p>
                      <a:r>
                        <a:rPr lang="en-IN" sz="1800" b="1" i="0" kern="1200" dirty="0">
                          <a:solidFill>
                            <a:schemeClr val="dk1"/>
                          </a:solidFill>
                          <a:effectLst/>
                          <a:latin typeface="+mn-lt"/>
                          <a:ea typeface="+mn-ea"/>
                          <a:cs typeface="+mn-cs"/>
                        </a:rPr>
                        <a:t>[Rd] 5f0 6d4 7s2</a:t>
                      </a:r>
                      <a:endParaRPr lang="en-IN" sz="1800" b="1" dirty="0"/>
                    </a:p>
                  </a:txBody>
                  <a:tcPr/>
                </a:tc>
                <a:tc>
                  <a:txBody>
                    <a:bodyPr/>
                    <a:lstStyle/>
                    <a:p>
                      <a:r>
                        <a:rPr lang="en-IN" sz="1800" b="1" i="0" kern="1200" dirty="0">
                          <a:solidFill>
                            <a:schemeClr val="dk1"/>
                          </a:solidFill>
                          <a:effectLst/>
                          <a:latin typeface="+mn-lt"/>
                          <a:ea typeface="+mn-ea"/>
                          <a:cs typeface="+mn-cs"/>
                        </a:rPr>
                        <a:t>+4, +5, +6</a:t>
                      </a:r>
                      <a:endParaRPr lang="en-IN" sz="1800" b="1" dirty="0"/>
                    </a:p>
                  </a:txBody>
                  <a:tcPr/>
                </a:tc>
                <a:extLst>
                  <a:ext uri="{0D108BD9-81ED-4DB2-BD59-A6C34878D82A}">
                    <a16:rowId xmlns:a16="http://schemas.microsoft.com/office/drawing/2014/main" val="4215854654"/>
                  </a:ext>
                </a:extLst>
              </a:tr>
              <a:tr h="370840">
                <a:tc>
                  <a:txBody>
                    <a:bodyPr/>
                    <a:lstStyle/>
                    <a:p>
                      <a:r>
                        <a:rPr lang="en-IN" sz="1800" b="1" dirty="0"/>
                        <a:t>Np</a:t>
                      </a:r>
                    </a:p>
                  </a:txBody>
                  <a:tcPr/>
                </a:tc>
                <a:tc>
                  <a:txBody>
                    <a:bodyPr/>
                    <a:lstStyle/>
                    <a:p>
                      <a:r>
                        <a:rPr lang="pl-PL" sz="1800" b="1" i="0" kern="1200" dirty="0">
                          <a:solidFill>
                            <a:schemeClr val="dk1"/>
                          </a:solidFill>
                          <a:effectLst/>
                          <a:latin typeface="+mn-lt"/>
                          <a:ea typeface="+mn-ea"/>
                          <a:cs typeface="+mn-cs"/>
                        </a:rPr>
                        <a:t>[Rd] 5f4 6d1 7s2</a:t>
                      </a:r>
                      <a:endParaRPr lang="en-IN" sz="1800" b="1" dirty="0"/>
                    </a:p>
                  </a:txBody>
                  <a:tcPr/>
                </a:tc>
                <a:tc>
                  <a:txBody>
                    <a:bodyPr/>
                    <a:lstStyle/>
                    <a:p>
                      <a:endParaRPr lang="en-IN" sz="1800" b="1" dirty="0"/>
                    </a:p>
                  </a:txBody>
                  <a:tcPr/>
                </a:tc>
                <a:tc>
                  <a:txBody>
                    <a:bodyPr/>
                    <a:lstStyle/>
                    <a:p>
                      <a:r>
                        <a:rPr lang="pl-PL" sz="1800" b="1" i="0" kern="1200" dirty="0">
                          <a:solidFill>
                            <a:schemeClr val="dk1"/>
                          </a:solidFill>
                          <a:effectLst/>
                          <a:latin typeface="+mn-lt"/>
                          <a:ea typeface="+mn-ea"/>
                          <a:cs typeface="+mn-cs"/>
                        </a:rPr>
                        <a:t>+4, +5, +6, +7</a:t>
                      </a:r>
                      <a:endParaRPr lang="en-IN" sz="1800" b="1" dirty="0"/>
                    </a:p>
                  </a:txBody>
                  <a:tcPr/>
                </a:tc>
                <a:extLst>
                  <a:ext uri="{0D108BD9-81ED-4DB2-BD59-A6C34878D82A}">
                    <a16:rowId xmlns:a16="http://schemas.microsoft.com/office/drawing/2014/main" val="2219513323"/>
                  </a:ext>
                </a:extLst>
              </a:tr>
              <a:tr h="370840">
                <a:tc>
                  <a:txBody>
                    <a:bodyPr/>
                    <a:lstStyle/>
                    <a:p>
                      <a:r>
                        <a:rPr lang="en-IN" sz="1800" b="1" dirty="0"/>
                        <a:t>Pu</a:t>
                      </a:r>
                    </a:p>
                  </a:txBody>
                  <a:tcPr/>
                </a:tc>
                <a:tc>
                  <a:txBody>
                    <a:bodyPr/>
                    <a:lstStyle/>
                    <a:p>
                      <a:r>
                        <a:rPr lang="en-US" sz="1800" b="1" i="0" kern="1200" dirty="0">
                          <a:solidFill>
                            <a:schemeClr val="dk1"/>
                          </a:solidFill>
                          <a:effectLst/>
                          <a:latin typeface="+mn-lt"/>
                          <a:ea typeface="+mn-ea"/>
                          <a:cs typeface="+mn-cs"/>
                        </a:rPr>
                        <a:t>[Rd] 5f5 6d1 7s2</a:t>
                      </a:r>
                      <a:endParaRPr lang="en-IN" sz="1800" b="1" dirty="0"/>
                    </a:p>
                  </a:txBody>
                  <a:tcPr/>
                </a:tc>
                <a:tc>
                  <a:txBody>
                    <a:bodyPr/>
                    <a:lstStyle/>
                    <a:p>
                      <a:endParaRPr lang="en-IN" sz="1800" b="1" dirty="0"/>
                    </a:p>
                  </a:txBody>
                  <a:tcPr/>
                </a:tc>
                <a:tc>
                  <a:txBody>
                    <a:bodyPr/>
                    <a:lstStyle/>
                    <a:p>
                      <a:r>
                        <a:rPr lang="en-US" sz="1800" b="1" i="0" kern="1200" dirty="0">
                          <a:solidFill>
                            <a:schemeClr val="dk1"/>
                          </a:solidFill>
                          <a:effectLst/>
                          <a:latin typeface="+mn-lt"/>
                          <a:ea typeface="+mn-ea"/>
                          <a:cs typeface="+mn-cs"/>
                        </a:rPr>
                        <a:t>+4 , +5 , +6</a:t>
                      </a:r>
                      <a:endParaRPr lang="en-IN" sz="1800" b="1" dirty="0"/>
                    </a:p>
                  </a:txBody>
                  <a:tcPr/>
                </a:tc>
                <a:extLst>
                  <a:ext uri="{0D108BD9-81ED-4DB2-BD59-A6C34878D82A}">
                    <a16:rowId xmlns:a16="http://schemas.microsoft.com/office/drawing/2014/main" val="3896809291"/>
                  </a:ext>
                </a:extLst>
              </a:tr>
              <a:tr h="370840">
                <a:tc>
                  <a:txBody>
                    <a:bodyPr/>
                    <a:lstStyle/>
                    <a:p>
                      <a:r>
                        <a:rPr lang="en-IN" sz="1800" b="1" dirty="0"/>
                        <a:t>Am</a:t>
                      </a:r>
                    </a:p>
                  </a:txBody>
                  <a:tcPr/>
                </a:tc>
                <a:tc>
                  <a:txBody>
                    <a:bodyPr/>
                    <a:lstStyle/>
                    <a:p>
                      <a:r>
                        <a:rPr lang="en-US" sz="1800" b="1" i="0" kern="1200" dirty="0">
                          <a:solidFill>
                            <a:schemeClr val="dk1"/>
                          </a:solidFill>
                          <a:effectLst/>
                          <a:latin typeface="+mn-lt"/>
                          <a:ea typeface="+mn-ea"/>
                          <a:cs typeface="+mn-cs"/>
                        </a:rPr>
                        <a:t>[Rd] 5f6 6d1 7s2</a:t>
                      </a:r>
                      <a:endParaRPr lang="en-IN" sz="1800" b="1" dirty="0"/>
                    </a:p>
                  </a:txBody>
                  <a:tcPr/>
                </a:tc>
                <a:tc>
                  <a:txBody>
                    <a:bodyPr/>
                    <a:lstStyle/>
                    <a:p>
                      <a:endParaRPr lang="en-IN" sz="1800" b="1" dirty="0"/>
                    </a:p>
                  </a:txBody>
                  <a:tcPr/>
                </a:tc>
                <a:tc>
                  <a:txBody>
                    <a:bodyPr/>
                    <a:lstStyle/>
                    <a:p>
                      <a:r>
                        <a:rPr lang="en-US" sz="1800" b="1" i="0" kern="1200" dirty="0">
                          <a:solidFill>
                            <a:schemeClr val="dk1"/>
                          </a:solidFill>
                          <a:effectLst/>
                          <a:latin typeface="+mn-lt"/>
                          <a:ea typeface="+mn-ea"/>
                          <a:cs typeface="+mn-cs"/>
                        </a:rPr>
                        <a:t>+3, +4, +5, +6</a:t>
                      </a:r>
                      <a:endParaRPr lang="en-IN" sz="1800" b="1" dirty="0"/>
                    </a:p>
                  </a:txBody>
                  <a:tcPr/>
                </a:tc>
                <a:extLst>
                  <a:ext uri="{0D108BD9-81ED-4DB2-BD59-A6C34878D82A}">
                    <a16:rowId xmlns:a16="http://schemas.microsoft.com/office/drawing/2014/main" val="2819944068"/>
                  </a:ext>
                </a:extLst>
              </a:tr>
              <a:tr h="370840">
                <a:tc>
                  <a:txBody>
                    <a:bodyPr/>
                    <a:lstStyle/>
                    <a:p>
                      <a:r>
                        <a:rPr lang="en-IN" sz="1800" b="1" dirty="0"/>
                        <a:t>Cm</a:t>
                      </a:r>
                    </a:p>
                  </a:txBody>
                  <a:tcPr/>
                </a:tc>
                <a:tc>
                  <a:txBody>
                    <a:bodyPr/>
                    <a:lstStyle/>
                    <a:p>
                      <a:r>
                        <a:rPr lang="en-US" sz="1800" b="1" i="0" kern="1200" dirty="0">
                          <a:solidFill>
                            <a:schemeClr val="dk1"/>
                          </a:solidFill>
                          <a:effectLst/>
                          <a:latin typeface="+mn-lt"/>
                          <a:ea typeface="+mn-ea"/>
                          <a:cs typeface="+mn-cs"/>
                        </a:rPr>
                        <a:t>[Rd] 5f7 6d1 7s2</a:t>
                      </a:r>
                      <a:endParaRPr lang="en-IN" sz="1800" b="1" dirty="0"/>
                    </a:p>
                  </a:txBody>
                  <a:tcPr/>
                </a:tc>
                <a:tc>
                  <a:txBody>
                    <a:bodyPr/>
                    <a:lstStyle/>
                    <a:p>
                      <a:endParaRPr lang="en-IN" sz="1800" b="1" dirty="0"/>
                    </a:p>
                  </a:txBody>
                  <a:tcPr/>
                </a:tc>
                <a:tc>
                  <a:txBody>
                    <a:bodyPr/>
                    <a:lstStyle/>
                    <a:p>
                      <a:r>
                        <a:rPr lang="en-IN" sz="1800" b="1" dirty="0"/>
                        <a:t>+3</a:t>
                      </a:r>
                    </a:p>
                  </a:txBody>
                  <a:tcPr/>
                </a:tc>
                <a:extLst>
                  <a:ext uri="{0D108BD9-81ED-4DB2-BD59-A6C34878D82A}">
                    <a16:rowId xmlns:a16="http://schemas.microsoft.com/office/drawing/2014/main" val="3318915061"/>
                  </a:ext>
                </a:extLst>
              </a:tr>
              <a:tr h="370840">
                <a:tc>
                  <a:txBody>
                    <a:bodyPr/>
                    <a:lstStyle/>
                    <a:p>
                      <a:r>
                        <a:rPr lang="en-IN" sz="1800" b="1" dirty="0"/>
                        <a:t>Bk</a:t>
                      </a:r>
                    </a:p>
                  </a:txBody>
                  <a:tcPr/>
                </a:tc>
                <a:tc>
                  <a:txBody>
                    <a:bodyPr/>
                    <a:lstStyle/>
                    <a:p>
                      <a:r>
                        <a:rPr lang="en-IN" sz="1800" b="1" i="0" kern="1200" dirty="0">
                          <a:solidFill>
                            <a:schemeClr val="dk1"/>
                          </a:solidFill>
                          <a:effectLst/>
                          <a:latin typeface="+mn-lt"/>
                          <a:ea typeface="+mn-ea"/>
                          <a:cs typeface="+mn-cs"/>
                        </a:rPr>
                        <a:t>[Rd] 5f8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2847161869"/>
                  </a:ext>
                </a:extLst>
              </a:tr>
              <a:tr h="370840">
                <a:tc>
                  <a:txBody>
                    <a:bodyPr/>
                    <a:lstStyle/>
                    <a:p>
                      <a:r>
                        <a:rPr lang="en-IN" sz="1800" b="1" dirty="0"/>
                        <a:t>Cf</a:t>
                      </a:r>
                    </a:p>
                  </a:txBody>
                  <a:tcPr/>
                </a:tc>
                <a:tc>
                  <a:txBody>
                    <a:bodyPr/>
                    <a:lstStyle/>
                    <a:p>
                      <a:r>
                        <a:rPr lang="en-US" sz="1800" b="1" i="0" kern="1200" dirty="0">
                          <a:solidFill>
                            <a:schemeClr val="dk1"/>
                          </a:solidFill>
                          <a:effectLst/>
                          <a:latin typeface="+mn-lt"/>
                          <a:ea typeface="+mn-ea"/>
                          <a:cs typeface="+mn-cs"/>
                        </a:rPr>
                        <a:t>[Rd] 5f9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3036358545"/>
                  </a:ext>
                </a:extLst>
              </a:tr>
              <a:tr h="370840">
                <a:tc>
                  <a:txBody>
                    <a:bodyPr/>
                    <a:lstStyle/>
                    <a:p>
                      <a:r>
                        <a:rPr lang="en-IN" sz="1800" b="1" dirty="0"/>
                        <a:t>Es</a:t>
                      </a:r>
                    </a:p>
                  </a:txBody>
                  <a:tcPr/>
                </a:tc>
                <a:tc>
                  <a:txBody>
                    <a:bodyPr/>
                    <a:lstStyle/>
                    <a:p>
                      <a:r>
                        <a:rPr lang="en-US" sz="1800" b="1" i="0" kern="1200" dirty="0">
                          <a:solidFill>
                            <a:schemeClr val="dk1"/>
                          </a:solidFill>
                          <a:effectLst/>
                          <a:latin typeface="+mn-lt"/>
                          <a:ea typeface="+mn-ea"/>
                          <a:cs typeface="+mn-cs"/>
                        </a:rPr>
                        <a:t>[Rd] 5f10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927734813"/>
                  </a:ext>
                </a:extLst>
              </a:tr>
              <a:tr h="370840">
                <a:tc>
                  <a:txBody>
                    <a:bodyPr/>
                    <a:lstStyle/>
                    <a:p>
                      <a:r>
                        <a:rPr lang="en-IN" sz="1800" b="1" dirty="0"/>
                        <a:t>Fm</a:t>
                      </a:r>
                    </a:p>
                  </a:txBody>
                  <a:tcPr/>
                </a:tc>
                <a:tc>
                  <a:txBody>
                    <a:bodyPr/>
                    <a:lstStyle/>
                    <a:p>
                      <a:r>
                        <a:rPr lang="en-US" sz="1800" b="1" i="0" kern="1200" dirty="0">
                          <a:solidFill>
                            <a:schemeClr val="dk1"/>
                          </a:solidFill>
                          <a:effectLst/>
                          <a:latin typeface="+mn-lt"/>
                          <a:ea typeface="+mn-ea"/>
                          <a:cs typeface="+mn-cs"/>
                        </a:rPr>
                        <a:t>[Rd] 5f11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777564851"/>
                  </a:ext>
                </a:extLst>
              </a:tr>
              <a:tr h="370840">
                <a:tc>
                  <a:txBody>
                    <a:bodyPr/>
                    <a:lstStyle/>
                    <a:p>
                      <a:r>
                        <a:rPr lang="en-IN" sz="1800" b="1" dirty="0"/>
                        <a:t>Md</a:t>
                      </a:r>
                    </a:p>
                  </a:txBody>
                  <a:tcPr/>
                </a:tc>
                <a:tc>
                  <a:txBody>
                    <a:bodyPr/>
                    <a:lstStyle/>
                    <a:p>
                      <a:r>
                        <a:rPr lang="en-US" sz="1800" b="1" i="0" kern="1200" dirty="0">
                          <a:solidFill>
                            <a:schemeClr val="dk1"/>
                          </a:solidFill>
                          <a:effectLst/>
                          <a:latin typeface="+mn-lt"/>
                          <a:ea typeface="+mn-ea"/>
                          <a:cs typeface="+mn-cs"/>
                        </a:rPr>
                        <a:t>[Rd] 5f12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4293523014"/>
                  </a:ext>
                </a:extLst>
              </a:tr>
              <a:tr h="370840">
                <a:tc>
                  <a:txBody>
                    <a:bodyPr/>
                    <a:lstStyle/>
                    <a:p>
                      <a:r>
                        <a:rPr lang="en-IN" sz="1800" b="1" dirty="0"/>
                        <a:t>No</a:t>
                      </a:r>
                    </a:p>
                  </a:txBody>
                  <a:tcPr/>
                </a:tc>
                <a:tc>
                  <a:txBody>
                    <a:bodyPr/>
                    <a:lstStyle/>
                    <a:p>
                      <a:r>
                        <a:rPr lang="en-IN" sz="1800" b="1" i="0" kern="1200" dirty="0">
                          <a:solidFill>
                            <a:schemeClr val="dk1"/>
                          </a:solidFill>
                          <a:effectLst/>
                          <a:latin typeface="+mn-lt"/>
                          <a:ea typeface="+mn-ea"/>
                          <a:cs typeface="+mn-cs"/>
                        </a:rPr>
                        <a:t>[Rd] 5f13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+2 (f14)</a:t>
                      </a:r>
                    </a:p>
                  </a:txBody>
                  <a:tcPr/>
                </a:tc>
                <a:extLst>
                  <a:ext uri="{0D108BD9-81ED-4DB2-BD59-A6C34878D82A}">
                    <a16:rowId xmlns:a16="http://schemas.microsoft.com/office/drawing/2014/main" val="3933684090"/>
                  </a:ext>
                </a:extLst>
              </a:tr>
              <a:tr h="370840">
                <a:tc>
                  <a:txBody>
                    <a:bodyPr/>
                    <a:lstStyle/>
                    <a:p>
                      <a:r>
                        <a:rPr lang="en-IN" sz="1800" b="1" dirty="0"/>
                        <a:t>Lr</a:t>
                      </a:r>
                    </a:p>
                  </a:txBody>
                  <a:tcPr/>
                </a:tc>
                <a:tc>
                  <a:txBody>
                    <a:bodyPr/>
                    <a:lstStyle/>
                    <a:p>
                      <a:r>
                        <a:rPr lang="en-US" sz="1800" b="1" i="0" kern="1200" dirty="0">
                          <a:solidFill>
                            <a:schemeClr val="dk1"/>
                          </a:solidFill>
                          <a:effectLst/>
                          <a:latin typeface="+mn-lt"/>
                          <a:ea typeface="+mn-ea"/>
                          <a:cs typeface="+mn-cs"/>
                        </a:rPr>
                        <a:t>[Rd] 5f14 6d1 7s2</a:t>
                      </a:r>
                      <a:endParaRPr lang="en-IN" sz="1800" b="1" dirty="0"/>
                    </a:p>
                  </a:txBody>
                  <a:tcPr/>
                </a:tc>
                <a:tc>
                  <a:txBody>
                    <a:bodyPr/>
                    <a:lstStyle/>
                    <a:p>
                      <a:endParaRPr lang="en-IN"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3299818692"/>
                  </a:ext>
                </a:extLst>
              </a:tr>
            </a:tbl>
          </a:graphicData>
        </a:graphic>
      </p:graphicFrame>
    </p:spTree>
    <p:extLst>
      <p:ext uri="{BB962C8B-B14F-4D97-AF65-F5344CB8AC3E}">
        <p14:creationId xmlns:p14="http://schemas.microsoft.com/office/powerpoint/2010/main" val="2088016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6045181"/>
          </a:xfrm>
          <a:prstGeom prst="rect">
            <a:avLst/>
          </a:prstGeom>
          <a:noFill/>
        </p:spPr>
        <p:txBody>
          <a:bodyPr wrap="square">
            <a:spAutoFit/>
          </a:bodyPr>
          <a:lstStyle/>
          <a:p>
            <a:pPr algn="ctr">
              <a:lnSpc>
                <a:spcPct val="120000"/>
              </a:lnSpc>
              <a:spcAft>
                <a:spcPts val="800"/>
              </a:spcAft>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Actinides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0000"/>
              </a:lnSpc>
            </a:pPr>
            <a:r>
              <a:rPr lang="en-US" sz="2400" b="1" i="0" dirty="0">
                <a:solidFill>
                  <a:srgbClr val="444444"/>
                </a:solidFill>
                <a:effectLst/>
                <a:highlight>
                  <a:srgbClr val="FFFFFF"/>
                </a:highlight>
                <a:latin typeface="Open Sans" panose="020B0606030504020204" pitchFamily="34" charset="0"/>
              </a:rPr>
              <a:t>1.Atomic Radii: </a:t>
            </a:r>
            <a:br>
              <a:rPr lang="en-US" sz="2400" dirty="0"/>
            </a:br>
            <a:r>
              <a:rPr lang="en-US" sz="2400" b="0" i="0" dirty="0">
                <a:solidFill>
                  <a:srgbClr val="444444"/>
                </a:solidFill>
                <a:effectLst/>
                <a:highlight>
                  <a:srgbClr val="FFFFFF"/>
                </a:highlight>
                <a:latin typeface="Open Sans" panose="020B0606030504020204" pitchFamily="34" charset="0"/>
              </a:rPr>
              <a:t>Steady </a:t>
            </a:r>
            <a:r>
              <a:rPr lang="en-US" sz="2400" b="1" i="0" dirty="0">
                <a:solidFill>
                  <a:srgbClr val="FF0000"/>
                </a:solidFill>
                <a:effectLst/>
                <a:highlight>
                  <a:srgbClr val="FFFFFF"/>
                </a:highlight>
                <a:latin typeface="Open Sans" panose="020B0606030504020204" pitchFamily="34" charset="0"/>
              </a:rPr>
              <a:t>decrease from Ac to Lr </a:t>
            </a:r>
            <a:r>
              <a:rPr lang="en-US" sz="2400" b="0" i="0" dirty="0">
                <a:solidFill>
                  <a:srgbClr val="444444"/>
                </a:solidFill>
                <a:effectLst/>
                <a:highlight>
                  <a:srgbClr val="FFFFFF"/>
                </a:highlight>
                <a:latin typeface="Open Sans" panose="020B0606030504020204" pitchFamily="34" charset="0"/>
              </a:rPr>
              <a:t>due to imperfect shielding by f- orbitals due to their diffused shape is known as Actinide contraction.</a:t>
            </a:r>
          </a:p>
          <a:p>
            <a:pPr algn="just">
              <a:lnSpc>
                <a:spcPct val="110000"/>
              </a:lnSpc>
            </a:pPr>
            <a:r>
              <a:rPr lang="en-US" sz="2400" b="1" i="0" dirty="0">
                <a:solidFill>
                  <a:srgbClr val="444444"/>
                </a:solidFill>
                <a:effectLst/>
                <a:highlight>
                  <a:srgbClr val="FFFFFF"/>
                </a:highlight>
                <a:latin typeface="Open Sans" panose="020B0606030504020204" pitchFamily="34" charset="0"/>
              </a:rPr>
              <a:t>2. Oxidation States: </a:t>
            </a:r>
          </a:p>
          <a:p>
            <a:pPr algn="just">
              <a:lnSpc>
                <a:spcPct val="110000"/>
              </a:lnSpc>
            </a:pPr>
            <a:r>
              <a:rPr lang="en-US" sz="2400" b="0" i="0" dirty="0">
                <a:solidFill>
                  <a:srgbClr val="444444"/>
                </a:solidFill>
                <a:effectLst/>
                <a:highlight>
                  <a:srgbClr val="FFFFFF"/>
                </a:highlight>
                <a:latin typeface="Open Sans" panose="020B0606030504020204" pitchFamily="34" charset="0"/>
              </a:rPr>
              <a:t>–+3 is most common stable O.S.</a:t>
            </a:r>
          </a:p>
          <a:p>
            <a:pPr algn="just">
              <a:lnSpc>
                <a:spcPct val="110000"/>
              </a:lnSpc>
            </a:pPr>
            <a:r>
              <a:rPr lang="en-US" sz="2400" b="0" i="0" dirty="0">
                <a:solidFill>
                  <a:srgbClr val="444444"/>
                </a:solidFill>
                <a:effectLst/>
                <a:highlight>
                  <a:srgbClr val="FFFFFF"/>
                </a:highlight>
                <a:latin typeface="Open Sans" panose="020B0606030504020204" pitchFamily="34" charset="0"/>
              </a:rPr>
              <a:t>Higher oxidation states are more common for elements </a:t>
            </a:r>
            <a:r>
              <a:rPr lang="en-US" sz="2400" b="0" i="0" dirty="0" err="1">
                <a:solidFill>
                  <a:srgbClr val="444444"/>
                </a:solidFill>
                <a:effectLst/>
                <a:highlight>
                  <a:srgbClr val="FFFFFF"/>
                </a:highlight>
                <a:latin typeface="Open Sans" panose="020B0606030504020204" pitchFamily="34" charset="0"/>
              </a:rPr>
              <a:t>upto</a:t>
            </a:r>
            <a:r>
              <a:rPr lang="en-US" sz="2400" b="0" i="0" dirty="0">
                <a:solidFill>
                  <a:srgbClr val="444444"/>
                </a:solidFill>
                <a:effectLst/>
                <a:highlight>
                  <a:srgbClr val="FFFFFF"/>
                </a:highlight>
                <a:latin typeface="Open Sans" panose="020B0606030504020204" pitchFamily="34" charset="0"/>
              </a:rPr>
              <a:t> Np.</a:t>
            </a:r>
          </a:p>
          <a:p>
            <a:pPr algn="just">
              <a:lnSpc>
                <a:spcPct val="110000"/>
              </a:lnSpc>
            </a:pPr>
            <a:r>
              <a:rPr lang="en-US" sz="2400" b="0" i="0" dirty="0">
                <a:solidFill>
                  <a:srgbClr val="444444"/>
                </a:solidFill>
                <a:effectLst/>
                <a:highlight>
                  <a:srgbClr val="FFFFFF"/>
                </a:highlight>
                <a:latin typeface="Open Sans" panose="020B0606030504020204" pitchFamily="34" charset="0"/>
              </a:rPr>
              <a:t>O. S. </a:t>
            </a:r>
            <a:r>
              <a:rPr lang="en-US" sz="2400" b="0" i="0" dirty="0" err="1">
                <a:solidFill>
                  <a:srgbClr val="444444"/>
                </a:solidFill>
                <a:effectLst/>
                <a:highlight>
                  <a:srgbClr val="FFFFFF"/>
                </a:highlight>
                <a:latin typeface="Open Sans" panose="020B0606030504020204" pitchFamily="34" charset="0"/>
              </a:rPr>
              <a:t>upto</a:t>
            </a:r>
            <a:r>
              <a:rPr lang="en-US" sz="2400" b="0" i="0" dirty="0">
                <a:solidFill>
                  <a:srgbClr val="444444"/>
                </a:solidFill>
                <a:effectLst/>
                <a:highlight>
                  <a:srgbClr val="FFFFFF"/>
                </a:highlight>
                <a:latin typeface="Open Sans" panose="020B0606030504020204" pitchFamily="34" charset="0"/>
              </a:rPr>
              <a:t> +6 are stable.</a:t>
            </a:r>
          </a:p>
          <a:p>
            <a:pPr algn="just">
              <a:lnSpc>
                <a:spcPct val="110000"/>
              </a:lnSpc>
            </a:pPr>
            <a:r>
              <a:rPr lang="en-US" sz="2400" b="1" i="0" dirty="0">
                <a:solidFill>
                  <a:srgbClr val="444444"/>
                </a:solidFill>
                <a:effectLst/>
                <a:highlight>
                  <a:srgbClr val="FFFFFF"/>
                </a:highlight>
                <a:latin typeface="Open Sans" panose="020B0606030504020204" pitchFamily="34" charset="0"/>
              </a:rPr>
              <a:t>3. </a:t>
            </a:r>
            <a:r>
              <a:rPr lang="en-US" sz="2400" b="1" i="0" dirty="0" err="1">
                <a:solidFill>
                  <a:srgbClr val="444444"/>
                </a:solidFill>
                <a:effectLst/>
                <a:highlight>
                  <a:srgbClr val="FFFFFF"/>
                </a:highlight>
                <a:latin typeface="Open Sans" panose="020B0606030504020204" pitchFamily="34" charset="0"/>
              </a:rPr>
              <a:t>Colour</a:t>
            </a:r>
            <a:r>
              <a:rPr lang="en-US" sz="2400" b="1" i="0" dirty="0">
                <a:solidFill>
                  <a:srgbClr val="444444"/>
                </a:solidFill>
                <a:effectLst/>
                <a:highlight>
                  <a:srgbClr val="FFFFFF"/>
                </a:highlight>
                <a:latin typeface="Open Sans" panose="020B0606030504020204" pitchFamily="34" charset="0"/>
              </a:rPr>
              <a:t>:</a:t>
            </a:r>
          </a:p>
          <a:p>
            <a:pPr algn="just">
              <a:lnSpc>
                <a:spcPct val="110000"/>
              </a:lnSpc>
            </a:pPr>
            <a:r>
              <a:rPr lang="en-US" sz="2400" b="0" i="0" dirty="0">
                <a:solidFill>
                  <a:srgbClr val="444444"/>
                </a:solidFill>
                <a:effectLst/>
                <a:highlight>
                  <a:srgbClr val="FFFFFF"/>
                </a:highlight>
                <a:latin typeface="Open Sans" panose="020B0606030504020204" pitchFamily="34" charset="0"/>
              </a:rPr>
              <a:t>Metals, ions are </a:t>
            </a:r>
            <a:r>
              <a:rPr lang="en-US" sz="2400" b="1" i="0" dirty="0" err="1">
                <a:solidFill>
                  <a:srgbClr val="FF0000"/>
                </a:solidFill>
                <a:effectLst/>
                <a:highlight>
                  <a:srgbClr val="FFFFFF"/>
                </a:highlight>
                <a:latin typeface="Open Sans" panose="020B0606030504020204" pitchFamily="34" charset="0"/>
              </a:rPr>
              <a:t>coloured</a:t>
            </a:r>
            <a:r>
              <a:rPr lang="en-US" sz="2400" b="1" i="0" dirty="0">
                <a:solidFill>
                  <a:srgbClr val="FF0000"/>
                </a:solidFill>
                <a:effectLst/>
                <a:highlight>
                  <a:srgbClr val="FFFFFF"/>
                </a:highlight>
                <a:latin typeface="Open Sans" panose="020B0606030504020204" pitchFamily="34" charset="0"/>
              </a:rPr>
              <a:t> due to f-f transitions </a:t>
            </a:r>
            <a:r>
              <a:rPr lang="en-US" sz="2400" b="0" i="0" dirty="0">
                <a:solidFill>
                  <a:srgbClr val="444444"/>
                </a:solidFill>
                <a:effectLst/>
                <a:highlight>
                  <a:srgbClr val="FFFFFF"/>
                </a:highlight>
                <a:latin typeface="Open Sans" panose="020B0606030504020204" pitchFamily="34" charset="0"/>
              </a:rPr>
              <a:t>and intense change transfer transitions.</a:t>
            </a:r>
          </a:p>
          <a:p>
            <a:pPr algn="just">
              <a:lnSpc>
                <a:spcPct val="110000"/>
              </a:lnSpc>
            </a:pPr>
            <a:r>
              <a:rPr lang="en-US" sz="2400" b="0" i="0" dirty="0" err="1">
                <a:solidFill>
                  <a:srgbClr val="444444"/>
                </a:solidFill>
                <a:effectLst/>
                <a:highlight>
                  <a:srgbClr val="FFFFFF"/>
                </a:highlight>
                <a:latin typeface="Open Sans" panose="020B0606030504020204" pitchFamily="34" charset="0"/>
              </a:rPr>
              <a:t>f</a:t>
            </a:r>
            <a:r>
              <a:rPr lang="en-US" sz="2400" b="0" i="0" baseline="30000" dirty="0" err="1">
                <a:solidFill>
                  <a:srgbClr val="444444"/>
                </a:solidFill>
                <a:effectLst/>
                <a:highlight>
                  <a:srgbClr val="FFFFFF"/>
                </a:highlight>
                <a:latin typeface="Open Sans" panose="020B0606030504020204" pitchFamily="34" charset="0"/>
              </a:rPr>
              <a:t>o</a:t>
            </a:r>
            <a:r>
              <a:rPr lang="en-US" sz="2400" b="0" i="0" dirty="0">
                <a:solidFill>
                  <a:srgbClr val="444444"/>
                </a:solidFill>
                <a:effectLst/>
                <a:highlight>
                  <a:srgbClr val="FFFFFF"/>
                </a:highlight>
                <a:latin typeface="Open Sans" panose="020B0606030504020204" pitchFamily="34" charset="0"/>
              </a:rPr>
              <a:t>, f</a:t>
            </a:r>
            <a:r>
              <a:rPr lang="en-US" sz="2400" b="0" i="0" baseline="30000" dirty="0">
                <a:solidFill>
                  <a:srgbClr val="444444"/>
                </a:solidFill>
                <a:effectLst/>
                <a:highlight>
                  <a:srgbClr val="FFFFFF"/>
                </a:highlight>
                <a:latin typeface="Open Sans" panose="020B0606030504020204" pitchFamily="34" charset="0"/>
              </a:rPr>
              <a:t>7</a:t>
            </a:r>
            <a:r>
              <a:rPr lang="en-US" sz="2400" b="0" i="0" dirty="0">
                <a:solidFill>
                  <a:srgbClr val="444444"/>
                </a:solidFill>
                <a:effectLst/>
                <a:highlight>
                  <a:srgbClr val="FFFFFF"/>
                </a:highlight>
                <a:latin typeface="Open Sans" panose="020B0606030504020204" pitchFamily="34" charset="0"/>
              </a:rPr>
              <a:t>, f</a:t>
            </a:r>
            <a:r>
              <a:rPr lang="en-US" sz="2400" b="0" i="0" baseline="30000" dirty="0">
                <a:solidFill>
                  <a:srgbClr val="444444"/>
                </a:solidFill>
                <a:effectLst/>
                <a:highlight>
                  <a:srgbClr val="FFFFFF"/>
                </a:highlight>
                <a:latin typeface="Open Sans" panose="020B0606030504020204" pitchFamily="34" charset="0"/>
              </a:rPr>
              <a:t>14</a:t>
            </a:r>
            <a:r>
              <a:rPr lang="en-US" sz="2400" b="0" i="0" dirty="0">
                <a:solidFill>
                  <a:srgbClr val="444444"/>
                </a:solidFill>
                <a:effectLst/>
                <a:highlight>
                  <a:srgbClr val="FFFFFF"/>
                </a:highlight>
                <a:latin typeface="Open Sans" panose="020B0606030504020204" pitchFamily="34" charset="0"/>
              </a:rPr>
              <a:t> –ions are </a:t>
            </a:r>
            <a:r>
              <a:rPr lang="en-US" sz="2400" b="0" i="0" dirty="0" err="1">
                <a:solidFill>
                  <a:srgbClr val="444444"/>
                </a:solidFill>
                <a:effectLst/>
                <a:highlight>
                  <a:srgbClr val="FFFFFF"/>
                </a:highlight>
                <a:latin typeface="Open Sans" panose="020B0606030504020204" pitchFamily="34" charset="0"/>
              </a:rPr>
              <a:t>colour</a:t>
            </a:r>
            <a:r>
              <a:rPr lang="en-US" sz="2400" b="0" i="0" dirty="0">
                <a:solidFill>
                  <a:srgbClr val="444444"/>
                </a:solidFill>
                <a:effectLst/>
                <a:highlight>
                  <a:srgbClr val="FFFFFF"/>
                </a:highlight>
                <a:latin typeface="Open Sans" panose="020B0606030504020204" pitchFamily="34" charset="0"/>
              </a:rPr>
              <a:t> less.</a:t>
            </a: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64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5448158"/>
          </a:xfrm>
          <a:prstGeom prst="rect">
            <a:avLst/>
          </a:prstGeom>
          <a:noFill/>
        </p:spPr>
        <p:txBody>
          <a:bodyPr wrap="square">
            <a:spAutoFit/>
          </a:bodyPr>
          <a:lstStyle/>
          <a:p>
            <a:pPr indent="228600" algn="ctr">
              <a:lnSpc>
                <a:spcPct val="107000"/>
              </a:lnSpc>
              <a:spcAft>
                <a:spcPts val="800"/>
              </a:spcAft>
            </a:pPr>
            <a:r>
              <a:rPr lang="en-US" sz="2800" b="1" dirty="0">
                <a:solidFill>
                  <a:srgbClr val="C00000"/>
                </a:solidFill>
                <a:effectLst/>
                <a:latin typeface="Times New Roman" panose="02020603050405020304" pitchFamily="18" charset="0"/>
                <a:ea typeface="Arial Unicode MS"/>
              </a:rPr>
              <a:t>f-block elements</a:t>
            </a:r>
            <a:r>
              <a:rPr lang="en-US" sz="2800" dirty="0">
                <a:solidFill>
                  <a:srgbClr val="C00000"/>
                </a:solidFill>
                <a:effectLst/>
                <a:latin typeface="Times New Roman" panose="02020603050405020304" pitchFamily="18" charset="0"/>
                <a:ea typeface="Arial Unicode MS"/>
              </a:rPr>
              <a:t> </a:t>
            </a: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A total of 14 elements of Actinide are placed in the place of group 3 and period 7. Therefore f-block elements have two series:</a:t>
            </a:r>
            <a:endParaRPr lang="en-IN" sz="2400" dirty="0">
              <a:effectLst/>
              <a:latin typeface="Times New Roman" panose="02020603050405020304" pitchFamily="18" charset="0"/>
              <a:ea typeface="Arial Unicode MS"/>
              <a:cs typeface="Times New Roman" panose="02020603050405020304" pitchFamily="18" charset="0"/>
            </a:endParaRPr>
          </a:p>
          <a:p>
            <a:pPr algn="just">
              <a:lnSpc>
                <a:spcPct val="107000"/>
              </a:lnSpc>
              <a:spcAft>
                <a:spcPts val="800"/>
              </a:spcAft>
            </a:pPr>
            <a:r>
              <a:rPr lang="en-US" sz="2400" b="1" dirty="0">
                <a:solidFill>
                  <a:srgbClr val="000000"/>
                </a:solidFill>
                <a:effectLst/>
                <a:latin typeface="Times New Roman" panose="02020603050405020304" pitchFamily="18" charset="0"/>
                <a:ea typeface="Arial Unicode MS"/>
                <a:cs typeface="Times New Roman" panose="02020603050405020304" pitchFamily="18" charset="0"/>
              </a:rPr>
              <a:t>Lanthanide series or 4f series: </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Cerium</a:t>
            </a:r>
            <a:r>
              <a:rPr lang="en-US" sz="2400" b="1"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baseline="-25000" dirty="0">
                <a:solidFill>
                  <a:srgbClr val="000000"/>
                </a:solidFill>
                <a:effectLst/>
                <a:latin typeface="Times New Roman" panose="02020603050405020304" pitchFamily="18" charset="0"/>
                <a:ea typeface="Arial Unicode MS"/>
                <a:cs typeface="Times New Roman" panose="02020603050405020304" pitchFamily="18" charset="0"/>
              </a:rPr>
              <a:t>58</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Ce) to Lutetium (</a:t>
            </a:r>
            <a:r>
              <a:rPr lang="en-US" sz="2400" baseline="-25000" dirty="0">
                <a:solidFill>
                  <a:srgbClr val="000000"/>
                </a:solidFill>
                <a:effectLst/>
                <a:latin typeface="Times New Roman" panose="02020603050405020304" pitchFamily="18" charset="0"/>
                <a:ea typeface="Arial Unicode MS"/>
                <a:cs typeface="Times New Roman" panose="02020603050405020304" pitchFamily="18" charset="0"/>
              </a:rPr>
              <a:t>71</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Lu)</a:t>
            </a:r>
            <a:r>
              <a:rPr lang="en-US" sz="2400" b="1"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total 14 elements are in this series. </a:t>
            </a:r>
            <a:r>
              <a:rPr lang="en-US" sz="2400" b="1" dirty="0">
                <a:solidFill>
                  <a:srgbClr val="C00000"/>
                </a:solidFill>
                <a:effectLst/>
                <a:latin typeface="Times New Roman" panose="02020603050405020304" pitchFamily="18" charset="0"/>
                <a:ea typeface="Arial Unicode MS"/>
                <a:cs typeface="Times New Roman" panose="02020603050405020304" pitchFamily="18" charset="0"/>
              </a:rPr>
              <a:t>IUPAC recommended name is lanthanoid </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and the </a:t>
            </a:r>
            <a:r>
              <a:rPr lang="en-US" sz="2400" b="1" dirty="0">
                <a:solidFill>
                  <a:srgbClr val="C00000"/>
                </a:solidFill>
                <a:effectLst/>
                <a:latin typeface="Times New Roman" panose="02020603050405020304" pitchFamily="18" charset="0"/>
                <a:ea typeface="Arial Unicode MS"/>
                <a:cs typeface="Times New Roman" panose="02020603050405020304" pitchFamily="18" charset="0"/>
              </a:rPr>
              <a:t>widely used name is lanthanide.</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General electronic configuration is [Xe]6s</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2</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4f</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1-14</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5d</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0-1</a:t>
            </a:r>
            <a:endParaRPr lang="en-IN" sz="2400" b="1" dirty="0">
              <a:solidFill>
                <a:srgbClr val="C00000"/>
              </a:solidFill>
              <a:effectLst/>
              <a:latin typeface="Times New Roman" panose="02020603050405020304" pitchFamily="18" charset="0"/>
              <a:ea typeface="Arial Unicode MS"/>
              <a:cs typeface="Times New Roman" panose="02020603050405020304" pitchFamily="18" charset="0"/>
            </a:endParaRPr>
          </a:p>
          <a:p>
            <a:pPr algn="just"/>
            <a:r>
              <a:rPr lang="en-US" sz="2400" b="1" kern="0" dirty="0">
                <a:solidFill>
                  <a:srgbClr val="000000"/>
                </a:solidFill>
                <a:effectLst/>
                <a:latin typeface="Times New Roman" panose="02020603050405020304" pitchFamily="18" charset="0"/>
                <a:ea typeface="Arial Unicode MS"/>
                <a:cs typeface="Times New Roman" panose="02020603050405020304" pitchFamily="18" charset="0"/>
              </a:rPr>
              <a:t>Actinide series or 5f series: </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Thorium</a:t>
            </a:r>
            <a:r>
              <a:rPr lang="en-US" sz="2400" b="1" kern="0"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kern="0" baseline="-25000" dirty="0">
                <a:solidFill>
                  <a:srgbClr val="000000"/>
                </a:solidFill>
                <a:effectLst/>
                <a:latin typeface="Times New Roman" panose="02020603050405020304" pitchFamily="18" charset="0"/>
                <a:ea typeface="Arial Unicode MS"/>
                <a:cs typeface="Times New Roman" panose="02020603050405020304" pitchFamily="18" charset="0"/>
              </a:rPr>
              <a:t>90</a:t>
            </a:r>
            <a:r>
              <a:rPr lang="en-US" sz="2400" kern="0" baseline="30000" dirty="0">
                <a:solidFill>
                  <a:srgbClr val="000000"/>
                </a:solidFill>
                <a:effectLst/>
                <a:latin typeface="Times New Roman" panose="02020603050405020304" pitchFamily="18" charset="0"/>
                <a:ea typeface="Arial Unicode MS"/>
                <a:cs typeface="Times New Roman" panose="02020603050405020304" pitchFamily="18" charset="0"/>
              </a:rPr>
              <a:t>Th</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 to </a:t>
            </a:r>
            <a:r>
              <a:rPr lang="en-US" sz="2400" kern="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Lawrencium</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kern="0" baseline="-25000" dirty="0">
                <a:solidFill>
                  <a:srgbClr val="000000"/>
                </a:solidFill>
                <a:effectLst/>
                <a:latin typeface="Times New Roman" panose="02020603050405020304" pitchFamily="18" charset="0"/>
                <a:ea typeface="Arial Unicode MS"/>
                <a:cs typeface="Times New Roman" panose="02020603050405020304" pitchFamily="18" charset="0"/>
              </a:rPr>
              <a:t>103</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Lr)</a:t>
            </a:r>
            <a:r>
              <a:rPr lang="en-US" sz="2400" b="1" kern="0"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total 14 elements. These 14 elements are radioactive. </a:t>
            </a:r>
            <a:r>
              <a:rPr lang="en-US" sz="2400" kern="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From Americium (</a:t>
            </a:r>
            <a:r>
              <a:rPr lang="en-US" sz="2400" kern="0" baseline="-2500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95</a:t>
            </a:r>
            <a:r>
              <a:rPr lang="en-US" sz="2400" kern="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Am) to Lawrencium </a:t>
            </a:r>
            <a:r>
              <a:rPr lang="en-US" sz="2400" kern="0" baseline="-25000" dirty="0">
                <a:solidFill>
                  <a:srgbClr val="000000"/>
                </a:solidFill>
                <a:effectLst/>
                <a:latin typeface="Times New Roman" panose="02020603050405020304" pitchFamily="18" charset="0"/>
                <a:ea typeface="Arial Unicode MS"/>
                <a:cs typeface="Times New Roman" panose="02020603050405020304" pitchFamily="18" charset="0"/>
              </a:rPr>
              <a:t>103</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Lr, 8 elements are artificially made elements. </a:t>
            </a:r>
            <a:r>
              <a:rPr lang="en-US" sz="2400" b="1" kern="0" dirty="0">
                <a:solidFill>
                  <a:srgbClr val="C00000"/>
                </a:solidFill>
                <a:effectLst/>
                <a:latin typeface="Times New Roman" panose="02020603050405020304" pitchFamily="18" charset="0"/>
                <a:ea typeface="Arial Unicode MS"/>
                <a:cs typeface="Times New Roman" panose="02020603050405020304" pitchFamily="18" charset="0"/>
              </a:rPr>
              <a:t>IUPAC recommended name is actinoids </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and the </a:t>
            </a:r>
            <a:r>
              <a:rPr lang="en-US" sz="2400" b="1" kern="0" dirty="0">
                <a:solidFill>
                  <a:srgbClr val="C00000"/>
                </a:solidFill>
                <a:effectLst/>
                <a:latin typeface="Times New Roman" panose="02020603050405020304" pitchFamily="18" charset="0"/>
                <a:ea typeface="Arial Unicode MS"/>
                <a:cs typeface="Times New Roman" panose="02020603050405020304" pitchFamily="18" charset="0"/>
              </a:rPr>
              <a:t>widely used name is actinides. </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General electronic configuration is [Rn]7s</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2</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5f</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1-14</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6d</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0-1</a:t>
            </a:r>
            <a:endParaRPr lang="en-IN"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751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8053E1-FC94-CC5C-3707-8049DF063D55}"/>
                  </a:ext>
                </a:extLst>
              </p:cNvPr>
              <p:cNvSpPr txBox="1"/>
              <p:nvPr/>
            </p:nvSpPr>
            <p:spPr>
              <a:xfrm>
                <a:off x="533400" y="76200"/>
                <a:ext cx="8153400" cy="6859122"/>
              </a:xfrm>
              <a:prstGeom prst="rect">
                <a:avLst/>
              </a:prstGeom>
              <a:noFill/>
            </p:spPr>
            <p:txBody>
              <a:bodyPr wrap="square">
                <a:spAutoFit/>
              </a:bodyPr>
              <a:lstStyle/>
              <a:p>
                <a:pPr algn="ctr">
                  <a:lnSpc>
                    <a:spcPct val="120000"/>
                  </a:lnSpc>
                </a:pPr>
                <a:r>
                  <a:rPr lang="en-IN"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Actinides</a:t>
                </a:r>
                <a:r>
                  <a:rPr lang="en-IN" sz="3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0000"/>
                  </a:lnSpc>
                </a:pPr>
                <a:r>
                  <a:rPr lang="en-IN" sz="2400" b="1" i="0" dirty="0">
                    <a:solidFill>
                      <a:srgbClr val="444444"/>
                    </a:solidFill>
                    <a:effectLst/>
                    <a:highlight>
                      <a:srgbClr val="FFFFFF"/>
                    </a:highlight>
                    <a:latin typeface="Open Sans" panose="020B0606030504020204" pitchFamily="34" charset="0"/>
                  </a:rPr>
                  <a:t> 4. Complex formations:</a:t>
                </a:r>
              </a:p>
              <a:p>
                <a:pPr>
                  <a:lnSpc>
                    <a:spcPct val="110000"/>
                  </a:lnSpc>
                </a:pPr>
                <a:r>
                  <a:rPr lang="en-IN" sz="2400" b="1" i="0" dirty="0">
                    <a:solidFill>
                      <a:srgbClr val="FF0000"/>
                    </a:solidFill>
                    <a:effectLst/>
                    <a:highlight>
                      <a:srgbClr val="FFFFFF"/>
                    </a:highlight>
                    <a:latin typeface="Open Sans" panose="020B0606030504020204" pitchFamily="34" charset="0"/>
                  </a:rPr>
                  <a:t>Far greater tendency than Lanthanides due to high charge and small size.</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M</a:t>
                </a:r>
                <a:r>
                  <a:rPr lang="en-IN" sz="2400" b="0" i="0" baseline="30000" dirty="0">
                    <a:solidFill>
                      <a:srgbClr val="444444"/>
                    </a:solidFill>
                    <a:effectLst/>
                    <a:highlight>
                      <a:srgbClr val="FFFFFF"/>
                    </a:highlight>
                    <a:latin typeface="Open Sans" panose="020B0606030504020204" pitchFamily="34" charset="0"/>
                  </a:rPr>
                  <a:t>4+</a:t>
                </a:r>
                <a:r>
                  <a:rPr lang="en-IN" sz="2400" b="0" i="0" dirty="0">
                    <a:solidFill>
                      <a:srgbClr val="444444"/>
                    </a:solidFill>
                    <a:effectLst/>
                    <a:highlight>
                      <a:srgbClr val="FFFFFF"/>
                    </a:highlight>
                    <a:latin typeface="Open Sans" panose="020B0606030504020204" pitchFamily="34" charset="0"/>
                  </a:rPr>
                  <a:t> shows greatest tendency</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M</a:t>
                </a:r>
                <a:r>
                  <a:rPr lang="en-IN" sz="2400" b="0" i="0" baseline="30000" dirty="0">
                    <a:solidFill>
                      <a:srgbClr val="444444"/>
                    </a:solidFill>
                    <a:effectLst/>
                    <a:highlight>
                      <a:srgbClr val="FFFFFF"/>
                    </a:highlight>
                    <a:latin typeface="Open Sans" panose="020B0606030504020204" pitchFamily="34" charset="0"/>
                  </a:rPr>
                  <a:t>4+ </a:t>
                </a:r>
                <a:r>
                  <a:rPr lang="en-IN" sz="2400" b="0" i="0" dirty="0">
                    <a:solidFill>
                      <a:srgbClr val="444444"/>
                    </a:solidFill>
                    <a:effectLst/>
                    <a:highlight>
                      <a:srgbClr val="FFFFFF"/>
                    </a:highlight>
                    <a:latin typeface="Open Sans" panose="020B0606030504020204" pitchFamily="34" charset="0"/>
                  </a:rPr>
                  <a:t>&gt;MO</a:t>
                </a:r>
                <a:r>
                  <a:rPr lang="en-IN" sz="2400" b="0" i="0" baseline="-25000" dirty="0">
                    <a:solidFill>
                      <a:srgbClr val="444444"/>
                    </a:solidFill>
                    <a:effectLst/>
                    <a:highlight>
                      <a:srgbClr val="FFFFFF"/>
                    </a:highlight>
                    <a:latin typeface="Open Sans" panose="020B0606030504020204" pitchFamily="34" charset="0"/>
                  </a:rPr>
                  <a:t>2</a:t>
                </a:r>
                <a:r>
                  <a:rPr lang="en-IN" sz="2400" b="0" i="0" baseline="30000" dirty="0">
                    <a:solidFill>
                      <a:srgbClr val="444444"/>
                    </a:solidFill>
                    <a:effectLst/>
                    <a:highlight>
                      <a:srgbClr val="FFFFFF"/>
                    </a:highlight>
                    <a:latin typeface="Open Sans" panose="020B0606030504020204" pitchFamily="34" charset="0"/>
                  </a:rPr>
                  <a:t>2+</a:t>
                </a:r>
                <a:r>
                  <a:rPr lang="en-IN" sz="2400" b="0" i="0" dirty="0">
                    <a:solidFill>
                      <a:srgbClr val="444444"/>
                    </a:solidFill>
                    <a:effectLst/>
                    <a:highlight>
                      <a:srgbClr val="FFFFFF"/>
                    </a:highlight>
                    <a:latin typeface="Open Sans" panose="020B0606030504020204" pitchFamily="34" charset="0"/>
                  </a:rPr>
                  <a:t> M</a:t>
                </a:r>
                <a:r>
                  <a:rPr lang="en-IN" sz="2400" b="0" i="0" baseline="30000" dirty="0">
                    <a:solidFill>
                      <a:srgbClr val="444444"/>
                    </a:solidFill>
                    <a:effectLst/>
                    <a:highlight>
                      <a:srgbClr val="FFFFFF"/>
                    </a:highlight>
                    <a:latin typeface="Open Sans" panose="020B0606030504020204" pitchFamily="34" charset="0"/>
                  </a:rPr>
                  <a:t>3+</a:t>
                </a:r>
                <a:r>
                  <a:rPr lang="en-IN" sz="2400" b="0" i="0" dirty="0">
                    <a:solidFill>
                      <a:srgbClr val="444444"/>
                    </a:solidFill>
                    <a:effectLst/>
                    <a:highlight>
                      <a:srgbClr val="FFFFFF"/>
                    </a:highlight>
                    <a:latin typeface="Open Sans" panose="020B0606030504020204" pitchFamily="34" charset="0"/>
                  </a:rPr>
                  <a:t> &gt;MO</a:t>
                </a:r>
                <a:r>
                  <a:rPr lang="en-IN" sz="2400" b="0" i="0" baseline="-25000" dirty="0">
                    <a:solidFill>
                      <a:srgbClr val="444444"/>
                    </a:solidFill>
                    <a:effectLst/>
                    <a:highlight>
                      <a:srgbClr val="FFFFFF"/>
                    </a:highlight>
                    <a:latin typeface="Open Sans" panose="020B0606030504020204" pitchFamily="34" charset="0"/>
                  </a:rPr>
                  <a:t>2</a:t>
                </a:r>
                <a:r>
                  <a:rPr lang="en-IN" sz="2400" b="0" i="0" baseline="30000" dirty="0">
                    <a:solidFill>
                      <a:srgbClr val="444444"/>
                    </a:solidFill>
                    <a:effectLst/>
                    <a:highlight>
                      <a:srgbClr val="FFFFFF"/>
                    </a:highlight>
                    <a:latin typeface="Open Sans" panose="020B0606030504020204" pitchFamily="34" charset="0"/>
                  </a:rPr>
                  <a:t>+</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High </a:t>
                </a:r>
                <a:r>
                  <a:rPr lang="en-IN" sz="2400" b="0" i="0" dirty="0" err="1">
                    <a:solidFill>
                      <a:srgbClr val="444444"/>
                    </a:solidFill>
                    <a:effectLst/>
                    <a:highlight>
                      <a:srgbClr val="FFFFFF"/>
                    </a:highlight>
                    <a:latin typeface="Open Sans" panose="020B0606030504020204" pitchFamily="34" charset="0"/>
                  </a:rPr>
                  <a:t>coordn</a:t>
                </a:r>
                <a:r>
                  <a:rPr lang="en-IN" sz="2400" b="0" i="0" dirty="0">
                    <a:solidFill>
                      <a:srgbClr val="444444"/>
                    </a:solidFill>
                    <a:effectLst/>
                    <a:highlight>
                      <a:srgbClr val="FFFFFF"/>
                    </a:highlight>
                    <a:latin typeface="Open Sans" panose="020B0606030504020204" pitchFamily="34" charset="0"/>
                  </a:rPr>
                  <a:t>. Nos., </a:t>
                </a:r>
                <a:r>
                  <a:rPr lang="en-IN" sz="2400" b="0" i="0" dirty="0" err="1">
                    <a:solidFill>
                      <a:srgbClr val="444444"/>
                    </a:solidFill>
                    <a:effectLst/>
                    <a:highlight>
                      <a:srgbClr val="FFFFFF"/>
                    </a:highlight>
                    <a:latin typeface="Open Sans" panose="020B0606030504020204" pitchFamily="34" charset="0"/>
                  </a:rPr>
                  <a:t>upto</a:t>
                </a:r>
                <a:r>
                  <a:rPr lang="en-IN" sz="2400" b="0" i="0" dirty="0">
                    <a:solidFill>
                      <a:srgbClr val="444444"/>
                    </a:solidFill>
                    <a:effectLst/>
                    <a:highlight>
                      <a:srgbClr val="FFFFFF"/>
                    </a:highlight>
                    <a:latin typeface="Open Sans" panose="020B0606030504020204" pitchFamily="34" charset="0"/>
                  </a:rPr>
                  <a:t> 8, 9 are common</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Adducts are formed with alkali metal halides.</a:t>
                </a:r>
              </a:p>
              <a:p>
                <a:pPr>
                  <a:lnSpc>
                    <a:spcPct val="110000"/>
                  </a:lnSpc>
                </a:pPr>
                <a:r>
                  <a:rPr lang="en-IN" sz="2400" b="0" i="0" dirty="0">
                    <a:solidFill>
                      <a:srgbClr val="444444"/>
                    </a:solidFill>
                    <a:effectLst/>
                    <a:highlight>
                      <a:srgbClr val="FFFFFF"/>
                    </a:highlight>
                    <a:latin typeface="Open Sans" panose="020B0606030504020204" pitchFamily="34" charset="0"/>
                  </a:rPr>
                  <a:t>ThCl</a:t>
                </a:r>
                <a:r>
                  <a:rPr lang="en-IN" sz="2400" b="0" i="0" baseline="-25000" dirty="0">
                    <a:solidFill>
                      <a:srgbClr val="444444"/>
                    </a:solidFill>
                    <a:effectLst/>
                    <a:highlight>
                      <a:srgbClr val="FFFFFF"/>
                    </a:highlight>
                    <a:latin typeface="Open Sans" panose="020B0606030504020204" pitchFamily="34" charset="0"/>
                  </a:rPr>
                  <a:t>4</a:t>
                </a:r>
                <a:r>
                  <a:rPr lang="en-IN" sz="2400" b="0" i="0" dirty="0">
                    <a:solidFill>
                      <a:srgbClr val="444444"/>
                    </a:solidFill>
                    <a:effectLst/>
                    <a:highlight>
                      <a:srgbClr val="FFFFFF"/>
                    </a:highlight>
                    <a:latin typeface="Open Sans" panose="020B0606030504020204" pitchFamily="34" charset="0"/>
                  </a:rPr>
                  <a:t> + </a:t>
                </a:r>
                <a:r>
                  <a:rPr lang="en-IN" sz="2400" b="0" i="0" dirty="0" err="1">
                    <a:solidFill>
                      <a:srgbClr val="444444"/>
                    </a:solidFill>
                    <a:effectLst/>
                    <a:highlight>
                      <a:srgbClr val="FFFFFF"/>
                    </a:highlight>
                    <a:latin typeface="Open Sans" panose="020B0606030504020204" pitchFamily="34" charset="0"/>
                  </a:rPr>
                  <a:t>MCl</a:t>
                </a:r>
                <a:r>
                  <a:rPr lang="en-IN" sz="2400" b="0" i="0" dirty="0">
                    <a:solidFill>
                      <a:srgbClr val="444444"/>
                    </a:solidFill>
                    <a:effectLst/>
                    <a:highlight>
                      <a:srgbClr val="FFFFFF"/>
                    </a:highlight>
                    <a:latin typeface="Open Sans" panose="020B0606030504020204" pitchFamily="34" charset="0"/>
                  </a:rPr>
                  <a:t> </a:t>
                </a:r>
                <a14:m>
                  <m:oMath xmlns:m="http://schemas.openxmlformats.org/officeDocument/2006/math">
                    <m:r>
                      <a:rPr lang="en-IN" sz="2400" b="0" i="1" smtClean="0">
                        <a:solidFill>
                          <a:srgbClr val="444444"/>
                        </a:solidFill>
                        <a:effectLst/>
                        <a:highlight>
                          <a:srgbClr val="FFFFFF"/>
                        </a:highlight>
                        <a:latin typeface="Cambria Math" panose="02040503050406030204" pitchFamily="18" charset="0"/>
                        <a:ea typeface="Cambria Math" panose="02040503050406030204" pitchFamily="18" charset="0"/>
                      </a:rPr>
                      <m:t>→</m:t>
                    </m:r>
                  </m:oMath>
                </a14:m>
                <a:r>
                  <a:rPr lang="en-IN" sz="2400" b="0" i="0" dirty="0">
                    <a:solidFill>
                      <a:srgbClr val="444444"/>
                    </a:solidFill>
                    <a:effectLst/>
                    <a:highlight>
                      <a:srgbClr val="FFFFFF"/>
                    </a:highlight>
                    <a:latin typeface="Open Sans" panose="020B0606030504020204" pitchFamily="34" charset="0"/>
                  </a:rPr>
                  <a:t> MThCl</a:t>
                </a:r>
                <a:r>
                  <a:rPr lang="en-IN" sz="2400" b="0" i="0" baseline="-25000" dirty="0">
                    <a:solidFill>
                      <a:srgbClr val="444444"/>
                    </a:solidFill>
                    <a:effectLst/>
                    <a:highlight>
                      <a:srgbClr val="FFFFFF"/>
                    </a:highlight>
                    <a:latin typeface="Open Sans" panose="020B0606030504020204" pitchFamily="34" charset="0"/>
                  </a:rPr>
                  <a:t>5</a:t>
                </a:r>
                <a:r>
                  <a:rPr lang="en-IN" sz="2400" b="0" i="0" dirty="0">
                    <a:solidFill>
                      <a:srgbClr val="444444"/>
                    </a:solidFill>
                    <a:effectLst/>
                    <a:highlight>
                      <a:srgbClr val="FFFFFF"/>
                    </a:highlight>
                    <a:latin typeface="Open Sans" panose="020B0606030504020204" pitchFamily="34" charset="0"/>
                  </a:rPr>
                  <a:t>, M</a:t>
                </a:r>
                <a:r>
                  <a:rPr lang="en-IN" sz="2400" b="0" i="0" baseline="-25000" dirty="0">
                    <a:solidFill>
                      <a:srgbClr val="444444"/>
                    </a:solidFill>
                    <a:effectLst/>
                    <a:highlight>
                      <a:srgbClr val="FFFFFF"/>
                    </a:highlight>
                    <a:latin typeface="Open Sans" panose="020B0606030504020204" pitchFamily="34" charset="0"/>
                  </a:rPr>
                  <a:t>2</a:t>
                </a:r>
                <a:r>
                  <a:rPr lang="en-IN" sz="2400" b="0" i="0" dirty="0">
                    <a:solidFill>
                      <a:srgbClr val="444444"/>
                    </a:solidFill>
                    <a:effectLst/>
                    <a:highlight>
                      <a:srgbClr val="FFFFFF"/>
                    </a:highlight>
                    <a:latin typeface="Open Sans" panose="020B0606030504020204" pitchFamily="34" charset="0"/>
                  </a:rPr>
                  <a:t>ThCl</a:t>
                </a:r>
                <a:r>
                  <a:rPr lang="en-IN" sz="2400" b="0" i="0" baseline="-25000" dirty="0">
                    <a:solidFill>
                      <a:srgbClr val="444444"/>
                    </a:solidFill>
                    <a:effectLst/>
                    <a:highlight>
                      <a:srgbClr val="FFFFFF"/>
                    </a:highlight>
                    <a:latin typeface="Open Sans" panose="020B0606030504020204" pitchFamily="34" charset="0"/>
                  </a:rPr>
                  <a:t>2</a:t>
                </a:r>
                <a:r>
                  <a:rPr lang="en-IN" sz="2400" b="0" i="0" dirty="0">
                    <a:solidFill>
                      <a:srgbClr val="444444"/>
                    </a:solidFill>
                    <a:effectLst/>
                    <a:highlight>
                      <a:srgbClr val="FFFFFF"/>
                    </a:highlight>
                    <a:latin typeface="Open Sans" panose="020B0606030504020204" pitchFamily="34" charset="0"/>
                  </a:rPr>
                  <a:t> etc</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Many complexes are formed with chelating agents viz </a:t>
                </a:r>
                <a:r>
                  <a:rPr lang="en-IN" sz="2400" b="0" i="0" dirty="0" err="1">
                    <a:solidFill>
                      <a:srgbClr val="444444"/>
                    </a:solidFill>
                    <a:effectLst/>
                    <a:highlight>
                      <a:srgbClr val="FFFFFF"/>
                    </a:highlight>
                    <a:latin typeface="Open Sans" panose="020B0606030504020204" pitchFamily="34" charset="0"/>
                  </a:rPr>
                  <a:t>oxine</a:t>
                </a:r>
                <a:r>
                  <a:rPr lang="en-IN" sz="2400" b="0" i="0" dirty="0">
                    <a:solidFill>
                      <a:srgbClr val="444444"/>
                    </a:solidFill>
                    <a:effectLst/>
                    <a:highlight>
                      <a:srgbClr val="FFFFFF"/>
                    </a:highlight>
                    <a:latin typeface="Open Sans" panose="020B0606030504020204" pitchFamily="34" charset="0"/>
                  </a:rPr>
                  <a:t>, EDTA, acetyl acetone </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Complexes are formed with ⁁ - ligands also viz Thioether, phosphine</a:t>
                </a:r>
              </a:p>
              <a:p>
                <a:pPr marL="514350" indent="-514350">
                  <a:lnSpc>
                    <a:spcPct val="110000"/>
                  </a:lnSpc>
                  <a:buAutoNum type="romanLcParenBoth"/>
                </a:pPr>
                <a:r>
                  <a:rPr lang="en-IN" sz="2400" b="0" i="0" dirty="0">
                    <a:solidFill>
                      <a:srgbClr val="444444"/>
                    </a:solidFill>
                    <a:effectLst/>
                    <a:highlight>
                      <a:srgbClr val="FFFFFF"/>
                    </a:highlight>
                    <a:latin typeface="Open Sans" panose="020B0606030504020204" pitchFamily="34" charset="0"/>
                  </a:rPr>
                  <a:t>Stability with singly charged ions follows the trend</a:t>
                </a:r>
              </a:p>
              <a:p>
                <a:pPr>
                  <a:lnSpc>
                    <a:spcPct val="110000"/>
                  </a:lnSpc>
                </a:pPr>
                <a:r>
                  <a:rPr lang="en-IN" sz="2400" b="0" i="0" dirty="0">
                    <a:solidFill>
                      <a:srgbClr val="444444"/>
                    </a:solidFill>
                    <a:effectLst/>
                    <a:highlight>
                      <a:srgbClr val="FFFFFF"/>
                    </a:highlight>
                    <a:latin typeface="Open Sans" panose="020B0606030504020204" pitchFamily="34" charset="0"/>
                  </a:rPr>
                  <a:t>F</a:t>
                </a:r>
                <a:r>
                  <a:rPr lang="en-IN" sz="2400" b="0" i="0" baseline="30000" dirty="0">
                    <a:solidFill>
                      <a:srgbClr val="444444"/>
                    </a:solidFill>
                    <a:effectLst/>
                    <a:highlight>
                      <a:srgbClr val="FFFFFF"/>
                    </a:highlight>
                    <a:latin typeface="Open Sans" panose="020B0606030504020204" pitchFamily="34" charset="0"/>
                  </a:rPr>
                  <a:t>-</a:t>
                </a:r>
                <a:r>
                  <a:rPr lang="en-IN" sz="2400" b="0" i="0" dirty="0">
                    <a:solidFill>
                      <a:srgbClr val="444444"/>
                    </a:solidFill>
                    <a:effectLst/>
                    <a:highlight>
                      <a:srgbClr val="FFFFFF"/>
                    </a:highlight>
                    <a:latin typeface="Open Sans" panose="020B0606030504020204" pitchFamily="34" charset="0"/>
                  </a:rPr>
                  <a:t> &gt;NO</a:t>
                </a:r>
                <a:r>
                  <a:rPr lang="en-IN" sz="2400" b="0" i="0" baseline="30000" dirty="0">
                    <a:solidFill>
                      <a:srgbClr val="444444"/>
                    </a:solidFill>
                    <a:effectLst/>
                    <a:highlight>
                      <a:srgbClr val="FFFFFF"/>
                    </a:highlight>
                    <a:latin typeface="Open Sans" panose="020B0606030504020204" pitchFamily="34" charset="0"/>
                  </a:rPr>
                  <a:t>3-</a:t>
                </a:r>
                <a:r>
                  <a:rPr lang="en-IN" sz="2400" b="0" i="0" dirty="0">
                    <a:solidFill>
                      <a:srgbClr val="444444"/>
                    </a:solidFill>
                    <a:effectLst/>
                    <a:highlight>
                      <a:srgbClr val="FFFFFF"/>
                    </a:highlight>
                    <a:latin typeface="Open Sans" panose="020B0606030504020204" pitchFamily="34" charset="0"/>
                  </a:rPr>
                  <a:t> &gt;Cl</a:t>
                </a:r>
                <a:r>
                  <a:rPr lang="en-IN" sz="2400" b="0" i="0" baseline="30000" dirty="0">
                    <a:solidFill>
                      <a:srgbClr val="444444"/>
                    </a:solidFill>
                    <a:effectLst/>
                    <a:highlight>
                      <a:srgbClr val="FFFFFF"/>
                    </a:highlight>
                    <a:latin typeface="Open Sans" panose="020B0606030504020204" pitchFamily="34" charset="0"/>
                  </a:rPr>
                  <a:t>-</a:t>
                </a:r>
                <a:r>
                  <a:rPr lang="en-IN" sz="2400" b="0" i="0" dirty="0">
                    <a:solidFill>
                      <a:srgbClr val="444444"/>
                    </a:solidFill>
                    <a:effectLst/>
                    <a:highlight>
                      <a:srgbClr val="FFFFFF"/>
                    </a:highlight>
                    <a:latin typeface="Open Sans" panose="020B0606030504020204" pitchFamily="34" charset="0"/>
                  </a:rPr>
                  <a:t> and</a:t>
                </a:r>
              </a:p>
              <a:p>
                <a:pPr>
                  <a:lnSpc>
                    <a:spcPct val="110000"/>
                  </a:lnSpc>
                </a:pPr>
                <a:r>
                  <a:rPr lang="en-IN" sz="2400" b="0" i="0" dirty="0">
                    <a:solidFill>
                      <a:srgbClr val="444444"/>
                    </a:solidFill>
                    <a:effectLst/>
                    <a:highlight>
                      <a:srgbClr val="FFFFFF"/>
                    </a:highlight>
                    <a:latin typeface="Open Sans" panose="020B0606030504020204" pitchFamily="34" charset="0"/>
                  </a:rPr>
                  <a:t>Doubly charged ions – CO</a:t>
                </a:r>
                <a:r>
                  <a:rPr lang="en-IN" sz="2400" b="0" i="0" baseline="-25000" dirty="0">
                    <a:solidFill>
                      <a:srgbClr val="444444"/>
                    </a:solidFill>
                    <a:effectLst/>
                    <a:highlight>
                      <a:srgbClr val="FFFFFF"/>
                    </a:highlight>
                    <a:latin typeface="Open Sans" panose="020B0606030504020204" pitchFamily="34" charset="0"/>
                  </a:rPr>
                  <a:t>3</a:t>
                </a:r>
                <a:r>
                  <a:rPr lang="en-IN" sz="2400" b="0" i="0" baseline="30000" dirty="0">
                    <a:solidFill>
                      <a:srgbClr val="444444"/>
                    </a:solidFill>
                    <a:effectLst/>
                    <a:highlight>
                      <a:srgbClr val="FFFFFF"/>
                    </a:highlight>
                    <a:latin typeface="Open Sans" panose="020B0606030504020204" pitchFamily="34" charset="0"/>
                  </a:rPr>
                  <a:t>2-</a:t>
                </a:r>
                <a:r>
                  <a:rPr lang="en-IN" sz="2400" b="0" i="0" dirty="0">
                    <a:solidFill>
                      <a:srgbClr val="444444"/>
                    </a:solidFill>
                    <a:effectLst/>
                    <a:highlight>
                      <a:srgbClr val="FFFFFF"/>
                    </a:highlight>
                    <a:latin typeface="Open Sans" panose="020B0606030504020204" pitchFamily="34" charset="0"/>
                  </a:rPr>
                  <a:t> &gt;C</a:t>
                </a:r>
                <a:r>
                  <a:rPr lang="en-IN" sz="2400" b="0" i="0" baseline="-25000" dirty="0">
                    <a:solidFill>
                      <a:srgbClr val="444444"/>
                    </a:solidFill>
                    <a:effectLst/>
                    <a:highlight>
                      <a:srgbClr val="FFFFFF"/>
                    </a:highlight>
                    <a:latin typeface="Open Sans" panose="020B0606030504020204" pitchFamily="34" charset="0"/>
                  </a:rPr>
                  <a:t>2</a:t>
                </a:r>
                <a:r>
                  <a:rPr lang="en-IN" sz="2400" b="0" i="0" dirty="0">
                    <a:solidFill>
                      <a:srgbClr val="444444"/>
                    </a:solidFill>
                    <a:effectLst/>
                    <a:highlight>
                      <a:srgbClr val="FFFFFF"/>
                    </a:highlight>
                    <a:latin typeface="Open Sans" panose="020B0606030504020204" pitchFamily="34" charset="0"/>
                  </a:rPr>
                  <a:t>O</a:t>
                </a:r>
                <a:r>
                  <a:rPr lang="en-IN" sz="2400" b="0" i="0" baseline="-25000" dirty="0">
                    <a:solidFill>
                      <a:srgbClr val="444444"/>
                    </a:solidFill>
                    <a:effectLst/>
                    <a:highlight>
                      <a:srgbClr val="FFFFFF"/>
                    </a:highlight>
                    <a:latin typeface="Open Sans" panose="020B0606030504020204" pitchFamily="34" charset="0"/>
                  </a:rPr>
                  <a:t>4</a:t>
                </a:r>
                <a:r>
                  <a:rPr lang="en-IN" sz="2400" b="0" i="0" baseline="30000" dirty="0">
                    <a:solidFill>
                      <a:srgbClr val="444444"/>
                    </a:solidFill>
                    <a:effectLst/>
                    <a:highlight>
                      <a:srgbClr val="FFFFFF"/>
                    </a:highlight>
                    <a:latin typeface="Open Sans" panose="020B0606030504020204" pitchFamily="34" charset="0"/>
                  </a:rPr>
                  <a:t>2-</a:t>
                </a:r>
                <a:r>
                  <a:rPr lang="en-IN" sz="2400" b="0" i="0" dirty="0">
                    <a:solidFill>
                      <a:srgbClr val="444444"/>
                    </a:solidFill>
                    <a:effectLst/>
                    <a:highlight>
                      <a:srgbClr val="FFFFFF"/>
                    </a:highlight>
                    <a:latin typeface="Open Sans" panose="020B0606030504020204" pitchFamily="34" charset="0"/>
                  </a:rPr>
                  <a:t> &gt;SO</a:t>
                </a:r>
                <a:r>
                  <a:rPr lang="en-IN" sz="2400" b="0" i="0" baseline="-25000" dirty="0">
                    <a:solidFill>
                      <a:srgbClr val="444444"/>
                    </a:solidFill>
                    <a:effectLst/>
                    <a:highlight>
                      <a:srgbClr val="FFFFFF"/>
                    </a:highlight>
                    <a:latin typeface="Open Sans" panose="020B0606030504020204" pitchFamily="34" charset="0"/>
                  </a:rPr>
                  <a:t>4</a:t>
                </a:r>
                <a:r>
                  <a:rPr lang="en-IN" sz="2400" b="0" i="0" baseline="30000" dirty="0">
                    <a:solidFill>
                      <a:srgbClr val="444444"/>
                    </a:solidFill>
                    <a:effectLst/>
                    <a:highlight>
                      <a:srgbClr val="FFFFFF"/>
                    </a:highlight>
                    <a:latin typeface="Open Sans" panose="020B0606030504020204" pitchFamily="34" charset="0"/>
                  </a:rPr>
                  <a:t>2-</a:t>
                </a:r>
                <a:endParaRPr lang="en-IN" sz="2200" kern="1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A8053E1-FC94-CC5C-3707-8049DF063D55}"/>
                  </a:ext>
                </a:extLst>
              </p:cNvPr>
              <p:cNvSpPr txBox="1">
                <a:spLocks noRot="1" noChangeAspect="1" noMove="1" noResize="1" noEditPoints="1" noAdjustHandles="1" noChangeArrowheads="1" noChangeShapeType="1" noTextEdit="1"/>
              </p:cNvSpPr>
              <p:nvPr/>
            </p:nvSpPr>
            <p:spPr>
              <a:xfrm>
                <a:off x="533400" y="76200"/>
                <a:ext cx="8153400" cy="6859122"/>
              </a:xfrm>
              <a:prstGeom prst="rect">
                <a:avLst/>
              </a:prstGeom>
              <a:blipFill>
                <a:blip r:embed="rId2"/>
                <a:stretch>
                  <a:fillRect l="-1496" t="-533"/>
                </a:stretch>
              </a:blipFill>
            </p:spPr>
            <p:txBody>
              <a:bodyPr/>
              <a:lstStyle/>
              <a:p>
                <a:r>
                  <a:rPr lang="en-IN">
                    <a:noFill/>
                  </a:rPr>
                  <a:t> </a:t>
                </a:r>
              </a:p>
            </p:txBody>
          </p:sp>
        </mc:Fallback>
      </mc:AlternateContent>
    </p:spTree>
    <p:extLst>
      <p:ext uri="{BB962C8B-B14F-4D97-AF65-F5344CB8AC3E}">
        <p14:creationId xmlns:p14="http://schemas.microsoft.com/office/powerpoint/2010/main" val="125381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2482C5-781F-1A56-7E07-62C5F832EACE}"/>
              </a:ext>
            </a:extLst>
          </p:cNvPr>
          <p:cNvSpPr txBox="1"/>
          <p:nvPr/>
        </p:nvSpPr>
        <p:spPr>
          <a:xfrm>
            <a:off x="609600" y="274558"/>
            <a:ext cx="8001000" cy="6217087"/>
          </a:xfrm>
          <a:prstGeom prst="rect">
            <a:avLst/>
          </a:prstGeom>
          <a:noFill/>
        </p:spPr>
        <p:txBody>
          <a:bodyPr wrap="square">
            <a:spAutoFit/>
          </a:bodyPr>
          <a:lstStyle/>
          <a:p>
            <a:pPr algn="just"/>
            <a:r>
              <a:rPr lang="en-IN" sz="3000" b="1" dirty="0">
                <a:solidFill>
                  <a:srgbClr val="C00000"/>
                </a:solidFill>
              </a:rPr>
              <a:t>Comparison between lanthanides and actinides</a:t>
            </a:r>
          </a:p>
          <a:p>
            <a:pPr algn="just"/>
            <a:endParaRPr lang="en-IN" sz="800" dirty="0"/>
          </a:p>
          <a:p>
            <a:pPr algn="just"/>
            <a:r>
              <a:rPr lang="en-IN" sz="2800" b="1" dirty="0">
                <a:solidFill>
                  <a:srgbClr val="FF0000"/>
                </a:solidFill>
              </a:rPr>
              <a:t>Similarities</a:t>
            </a:r>
          </a:p>
          <a:p>
            <a:pPr algn="just"/>
            <a:endParaRPr lang="en-IN" sz="800" b="1" dirty="0">
              <a:solidFill>
                <a:srgbClr val="FF0000"/>
              </a:solidFill>
            </a:endParaRPr>
          </a:p>
          <a:p>
            <a:pPr marL="514350" indent="-514350" algn="just">
              <a:buAutoNum type="arabicParenBoth"/>
            </a:pPr>
            <a:r>
              <a:rPr lang="en-IN" sz="2700" b="1" dirty="0"/>
              <a:t>Oxidation state of +3 dominates in both the series.</a:t>
            </a:r>
          </a:p>
          <a:p>
            <a:pPr marL="514350" indent="-514350" algn="just">
              <a:buAutoNum type="arabicParenBoth"/>
            </a:pPr>
            <a:r>
              <a:rPr lang="en-IN" sz="2700" b="1" dirty="0"/>
              <a:t>In both the series </a:t>
            </a:r>
            <a:r>
              <a:rPr lang="en-IN" sz="2700" b="1" dirty="0" err="1"/>
              <a:t>forbitals</a:t>
            </a:r>
            <a:r>
              <a:rPr lang="en-IN" sz="2700" b="1" dirty="0"/>
              <a:t> are being progressively filled.</a:t>
            </a:r>
          </a:p>
          <a:p>
            <a:pPr marL="514350" indent="-514350" algn="just">
              <a:buAutoNum type="arabicParenBoth"/>
            </a:pPr>
            <a:r>
              <a:rPr lang="en-IN" sz="2700" b="1" dirty="0"/>
              <a:t>Just like lanthanide contraction we have actinide contraction.</a:t>
            </a:r>
          </a:p>
          <a:p>
            <a:pPr marL="514350" indent="-514350" algn="just">
              <a:buAutoNum type="arabicParenBoth"/>
            </a:pPr>
            <a:r>
              <a:rPr lang="en-IN" sz="2700" b="1" dirty="0"/>
              <a:t>The nitrates, perchlorates and sulphates of trivalent actinides as well as lanthanides are soluble while the hydroxides, fluorides and carbonates are insoluble.</a:t>
            </a:r>
          </a:p>
          <a:p>
            <a:pPr marL="514350" indent="-514350" algn="just">
              <a:buAutoNum type="arabicParenBoth"/>
            </a:pPr>
            <a:r>
              <a:rPr lang="en-IN" sz="2700" b="1" dirty="0"/>
              <a:t>In the absorption spectra of the elements of both the series sharp line-like bands appear due toff transitions.</a:t>
            </a:r>
          </a:p>
        </p:txBody>
      </p:sp>
    </p:spTree>
    <p:extLst>
      <p:ext uri="{BB962C8B-B14F-4D97-AF65-F5344CB8AC3E}">
        <p14:creationId xmlns:p14="http://schemas.microsoft.com/office/powerpoint/2010/main" val="2609011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FF84B6-7D85-137E-FE9F-91CFE8D10EA9}"/>
              </a:ext>
            </a:extLst>
          </p:cNvPr>
          <p:cNvGraphicFramePr>
            <a:graphicFrameLocks noGrp="1"/>
          </p:cNvGraphicFramePr>
          <p:nvPr>
            <p:extLst>
              <p:ext uri="{D42A27DB-BD31-4B8C-83A1-F6EECF244321}">
                <p14:modId xmlns:p14="http://schemas.microsoft.com/office/powerpoint/2010/main" val="2846928846"/>
              </p:ext>
            </p:extLst>
          </p:nvPr>
        </p:nvGraphicFramePr>
        <p:xfrm>
          <a:off x="457200" y="1143000"/>
          <a:ext cx="8229600" cy="5471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322756812"/>
                    </a:ext>
                  </a:extLst>
                </a:gridCol>
                <a:gridCol w="4114800">
                  <a:extLst>
                    <a:ext uri="{9D8B030D-6E8A-4147-A177-3AD203B41FA5}">
                      <a16:colId xmlns:a16="http://schemas.microsoft.com/office/drawing/2014/main" val="1985084387"/>
                    </a:ext>
                  </a:extLst>
                </a:gridCol>
              </a:tblGrid>
              <a:tr h="370840">
                <a:tc>
                  <a:txBody>
                    <a:bodyPr/>
                    <a:lstStyle/>
                    <a:p>
                      <a:pPr algn="ctr"/>
                      <a:r>
                        <a:rPr lang="en-US" sz="3200" dirty="0"/>
                        <a:t>Lanthanides</a:t>
                      </a:r>
                      <a:endParaRPr lang="en-IN" sz="3200" dirty="0"/>
                    </a:p>
                  </a:txBody>
                  <a:tcPr/>
                </a:tc>
                <a:tc>
                  <a:txBody>
                    <a:bodyPr/>
                    <a:lstStyle/>
                    <a:p>
                      <a:pPr algn="ctr"/>
                      <a:r>
                        <a:rPr lang="en-US" sz="3200" dirty="0"/>
                        <a:t>Actinides</a:t>
                      </a:r>
                      <a:endParaRPr lang="en-IN" sz="3200" dirty="0"/>
                    </a:p>
                  </a:txBody>
                  <a:tcPr/>
                </a:tc>
                <a:extLst>
                  <a:ext uri="{0D108BD9-81ED-4DB2-BD59-A6C34878D82A}">
                    <a16:rowId xmlns:a16="http://schemas.microsoft.com/office/drawing/2014/main" val="1981255655"/>
                  </a:ext>
                </a:extLst>
              </a:tr>
              <a:tr h="370840">
                <a:tc>
                  <a:txBody>
                    <a:bodyPr/>
                    <a:lstStyle/>
                    <a:p>
                      <a:pPr marL="400050" indent="-400050">
                        <a:buAutoNum type="romanLcParenBoth"/>
                      </a:pPr>
                      <a:r>
                        <a:rPr lang="en-US" sz="2100" dirty="0"/>
                        <a:t>Binding energy of 4f are higher.</a:t>
                      </a:r>
                    </a:p>
                    <a:p>
                      <a:pPr marL="400050" indent="-400050">
                        <a:buAutoNum type="romanLcParenBoth"/>
                      </a:pPr>
                      <a:r>
                        <a:rPr lang="en-US" sz="2100" dirty="0"/>
                        <a:t>4f electrons have greater shielding effect.</a:t>
                      </a:r>
                    </a:p>
                    <a:p>
                      <a:pPr marL="400050" indent="-400050">
                        <a:buAutoNum type="romanLcParenBoth"/>
                      </a:pPr>
                      <a:r>
                        <a:rPr lang="en-US" sz="2100" dirty="0"/>
                        <a:t>Maximum oxidation state exhibited </a:t>
                      </a:r>
                      <a:r>
                        <a:rPr lang="en-US" sz="2100" dirty="0" err="1"/>
                        <a:t>bylanthanides</a:t>
                      </a:r>
                      <a:r>
                        <a:rPr lang="en-US" sz="2100" dirty="0"/>
                        <a:t> is +4, e.g., Ce²+.</a:t>
                      </a:r>
                    </a:p>
                    <a:p>
                      <a:pPr marL="400050" indent="-400050">
                        <a:buAutoNum type="romanLcParenBoth"/>
                      </a:pPr>
                      <a:r>
                        <a:rPr lang="en-US" sz="2100" dirty="0"/>
                        <a:t>They don't form </a:t>
                      </a:r>
                      <a:r>
                        <a:rPr lang="en-US" sz="2100" dirty="0" err="1"/>
                        <a:t>oxocations</a:t>
                      </a:r>
                      <a:r>
                        <a:rPr lang="en-US" sz="2100" dirty="0"/>
                        <a:t>.</a:t>
                      </a:r>
                    </a:p>
                    <a:p>
                      <a:pPr marL="400050" indent="-400050">
                        <a:buAutoNum type="romanLcParenBoth"/>
                      </a:pPr>
                      <a:r>
                        <a:rPr lang="en-US" sz="2100" dirty="0"/>
                        <a:t>Except </a:t>
                      </a:r>
                      <a:r>
                        <a:rPr lang="en-US" sz="2100" dirty="0" err="1"/>
                        <a:t>prometheium</a:t>
                      </a:r>
                      <a:r>
                        <a:rPr lang="en-US" sz="2100" dirty="0"/>
                        <a:t> they are non-radioactive.</a:t>
                      </a:r>
                    </a:p>
                    <a:p>
                      <a:pPr marL="400050" indent="-400050">
                        <a:buAutoNum type="romanLcParenBoth"/>
                      </a:pPr>
                      <a:r>
                        <a:rPr lang="en-US" sz="2100" dirty="0"/>
                        <a:t>They do not form complexes easily. Their complexes with π-bonding ligands are not known.</a:t>
                      </a:r>
                    </a:p>
                    <a:p>
                      <a:pPr marL="400050" indent="-400050">
                        <a:buAutoNum type="romanLcParenBoth"/>
                      </a:pPr>
                      <a:r>
                        <a:rPr lang="en-US" sz="2100" dirty="0"/>
                        <a:t>They are paramagnetic but magnetic properties can be easily explained.</a:t>
                      </a:r>
                      <a:endParaRPr lang="en-IN" sz="2100" dirty="0"/>
                    </a:p>
                  </a:txBody>
                  <a:tcPr/>
                </a:tc>
                <a:tc>
                  <a:txBody>
                    <a:bodyPr/>
                    <a:lstStyle/>
                    <a:p>
                      <a:pPr marL="400050" indent="-400050">
                        <a:buAutoNum type="romanLcParenBoth"/>
                      </a:pPr>
                      <a:r>
                        <a:rPr lang="en-US" sz="2100" dirty="0"/>
                        <a:t>Binding energies of 5f are lower.</a:t>
                      </a:r>
                    </a:p>
                    <a:p>
                      <a:pPr marL="400050" indent="-400050">
                        <a:buAutoNum type="romanLcParenBoth"/>
                      </a:pPr>
                      <a:r>
                        <a:rPr lang="en-US" sz="2100" dirty="0"/>
                        <a:t>5 </a:t>
                      </a:r>
                      <a:r>
                        <a:rPr lang="en-US" sz="2100" dirty="0" err="1"/>
                        <a:t>felectrons</a:t>
                      </a:r>
                      <a:r>
                        <a:rPr lang="en-US" sz="2100" dirty="0"/>
                        <a:t> have poor shielding effect.</a:t>
                      </a:r>
                    </a:p>
                    <a:p>
                      <a:pPr marL="400050" indent="-400050">
                        <a:buAutoNum type="romanLcParenBoth"/>
                      </a:pPr>
                      <a:r>
                        <a:rPr lang="en-US" sz="2100" dirty="0"/>
                        <a:t>Due to lower binding energies they show higher oxidation states such as +4, +5 and +6.</a:t>
                      </a:r>
                    </a:p>
                    <a:p>
                      <a:pPr marL="400050" indent="-400050">
                        <a:buAutoNum type="romanLcParenBoth"/>
                      </a:pPr>
                      <a:r>
                        <a:rPr lang="en-US" sz="2100" dirty="0"/>
                        <a:t>They form </a:t>
                      </a:r>
                      <a:r>
                        <a:rPr lang="en-US" sz="2100" dirty="0" err="1"/>
                        <a:t>oxocations</a:t>
                      </a:r>
                      <a:r>
                        <a:rPr lang="en-US" sz="2100" dirty="0"/>
                        <a:t> such as UO2+, </a:t>
                      </a:r>
                      <a:r>
                        <a:rPr lang="en-US" sz="2100" dirty="0" err="1"/>
                        <a:t>NpO</a:t>
                      </a:r>
                      <a:r>
                        <a:rPr lang="en-US" sz="2100" dirty="0"/>
                        <a:t>, </a:t>
                      </a:r>
                      <a:r>
                        <a:rPr lang="en-US" sz="2100" dirty="0" err="1"/>
                        <a:t>PuO</a:t>
                      </a:r>
                      <a:r>
                        <a:rPr lang="en-US" sz="2100" dirty="0"/>
                        <a:t>.</a:t>
                      </a:r>
                    </a:p>
                    <a:p>
                      <a:pPr marL="400050" indent="-400050">
                        <a:buAutoNum type="romanLcParenBoth"/>
                      </a:pPr>
                      <a:r>
                        <a:rPr lang="en-US" sz="2100" dirty="0"/>
                        <a:t>All of them are radioactive.</a:t>
                      </a:r>
                    </a:p>
                    <a:p>
                      <a:pPr marL="400050" indent="-400050">
                        <a:buAutoNum type="romanLcParenBoth"/>
                      </a:pPr>
                      <a:r>
                        <a:rPr lang="en-US" sz="2100" dirty="0"/>
                        <a:t>They form complexes even with π- bonding ligands such as alkyl phosphines. thioethers etc.</a:t>
                      </a:r>
                    </a:p>
                    <a:p>
                      <a:pPr marL="400050" indent="-400050">
                        <a:buAutoNum type="romanLcParenBoth"/>
                      </a:pPr>
                      <a:r>
                        <a:rPr lang="en-US" sz="2100" dirty="0"/>
                        <a:t>They are also paramagnetic but it is difficult to explain magnetic properties.</a:t>
                      </a:r>
                      <a:endParaRPr lang="en-IN" sz="2100" dirty="0"/>
                    </a:p>
                  </a:txBody>
                  <a:tcPr/>
                </a:tc>
                <a:extLst>
                  <a:ext uri="{0D108BD9-81ED-4DB2-BD59-A6C34878D82A}">
                    <a16:rowId xmlns:a16="http://schemas.microsoft.com/office/drawing/2014/main" val="1086991277"/>
                  </a:ext>
                </a:extLst>
              </a:tr>
            </a:tbl>
          </a:graphicData>
        </a:graphic>
      </p:graphicFrame>
      <p:sp>
        <p:nvSpPr>
          <p:cNvPr id="4" name="TextBox 3">
            <a:extLst>
              <a:ext uri="{FF2B5EF4-FFF2-40B4-BE49-F238E27FC236}">
                <a16:creationId xmlns:a16="http://schemas.microsoft.com/office/drawing/2014/main" id="{E842A5D9-48C9-E91F-78E5-EF6D7126DD81}"/>
              </a:ext>
            </a:extLst>
          </p:cNvPr>
          <p:cNvSpPr txBox="1"/>
          <p:nvPr/>
        </p:nvSpPr>
        <p:spPr>
          <a:xfrm>
            <a:off x="381000" y="0"/>
            <a:ext cx="8382000" cy="1077218"/>
          </a:xfrm>
          <a:prstGeom prst="rect">
            <a:avLst/>
          </a:prstGeom>
          <a:noFill/>
        </p:spPr>
        <p:txBody>
          <a:bodyPr wrap="square">
            <a:spAutoFit/>
          </a:bodyPr>
          <a:lstStyle/>
          <a:p>
            <a:pPr algn="just"/>
            <a:r>
              <a:rPr lang="en-IN" sz="3200" b="1" dirty="0">
                <a:solidFill>
                  <a:srgbClr val="C00000"/>
                </a:solidFill>
              </a:rPr>
              <a:t>Comparison between lanthanides and actinides</a:t>
            </a:r>
          </a:p>
          <a:p>
            <a:pPr algn="ctr"/>
            <a:r>
              <a:rPr lang="en-IN" sz="3200" b="1" dirty="0">
                <a:solidFill>
                  <a:srgbClr val="FF0000"/>
                </a:solidFill>
              </a:rPr>
              <a:t>Difference </a:t>
            </a:r>
          </a:p>
        </p:txBody>
      </p:sp>
    </p:spTree>
    <p:extLst>
      <p:ext uri="{BB962C8B-B14F-4D97-AF65-F5344CB8AC3E}">
        <p14:creationId xmlns:p14="http://schemas.microsoft.com/office/powerpoint/2010/main" val="83661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2495550" y="452735"/>
            <a:ext cx="4286250" cy="461665"/>
          </a:xfrm>
          <a:prstGeom prst="rect">
            <a:avLst/>
          </a:prstGeom>
          <a:solidFill>
            <a:srgbClr val="00FF00"/>
          </a:solidFill>
          <a:ln w="9525">
            <a:noFill/>
            <a:miter lim="800000"/>
            <a:headEnd/>
            <a:tailEnd/>
          </a:ln>
        </p:spPr>
        <p:txBody>
          <a:bodyPr>
            <a:spAutoFit/>
          </a:bodyPr>
          <a:lstStyle/>
          <a:p>
            <a:pPr algn="ctr">
              <a:spcBef>
                <a:spcPct val="50000"/>
              </a:spcBef>
            </a:pPr>
            <a:r>
              <a:rPr lang="en-US" sz="2400" b="1" dirty="0"/>
              <a:t>Reference</a:t>
            </a:r>
            <a:endParaRPr lang="en-US" sz="2400" dirty="0"/>
          </a:p>
        </p:txBody>
      </p:sp>
      <p:sp>
        <p:nvSpPr>
          <p:cNvPr id="32770" name="Text Box 3"/>
          <p:cNvSpPr txBox="1">
            <a:spLocks noChangeArrowheads="1"/>
          </p:cNvSpPr>
          <p:nvPr/>
        </p:nvSpPr>
        <p:spPr bwMode="auto">
          <a:xfrm>
            <a:off x="393192" y="1302855"/>
            <a:ext cx="8385048" cy="830997"/>
          </a:xfrm>
          <a:prstGeom prst="rect">
            <a:avLst/>
          </a:prstGeom>
          <a:noFill/>
          <a:ln w="9525">
            <a:noFill/>
            <a:miter lim="800000"/>
            <a:headEnd/>
            <a:tailEnd/>
          </a:ln>
        </p:spPr>
        <p:txBody>
          <a:bodyPr wrap="square">
            <a:spAutoFit/>
          </a:bodyPr>
          <a:lstStyle/>
          <a:p>
            <a:pPr marL="342900" indent="-342900">
              <a:buFont typeface="Arial" charset="0"/>
              <a:buChar char="•"/>
            </a:pPr>
            <a:r>
              <a:rPr lang="en-IN" sz="2400" b="1" dirty="0" err="1"/>
              <a:t>Ashim</a:t>
            </a:r>
            <a:r>
              <a:rPr lang="en-IN" sz="2400" b="1" dirty="0"/>
              <a:t> K Das , </a:t>
            </a:r>
            <a:r>
              <a:rPr lang="en-IN" sz="2400" b="1" i="1" dirty="0"/>
              <a:t>Fundamental Concept of Inorganic Chemistry</a:t>
            </a:r>
            <a:r>
              <a:rPr lang="en-IN" sz="2400" b="1" dirty="0"/>
              <a:t>, CBC Publishers &amp; Distributors, Volume 1</a:t>
            </a:r>
          </a:p>
        </p:txBody>
      </p:sp>
    </p:spTree>
    <p:extLst>
      <p:ext uri="{BB962C8B-B14F-4D97-AF65-F5344CB8AC3E}">
        <p14:creationId xmlns:p14="http://schemas.microsoft.com/office/powerpoint/2010/main" val="1089407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9001" y="2514600"/>
            <a:ext cx="3825599" cy="1107996"/>
          </a:xfrm>
          <a:prstGeom prst="rect">
            <a:avLst/>
          </a:prstGeom>
        </p:spPr>
        <p:txBody>
          <a:bodyPr wrap="none">
            <a:spAutoFit/>
          </a:bodyPr>
          <a:lstStyle/>
          <a:p>
            <a:r>
              <a:rPr lang="en-US" sz="6600" b="1" dirty="0"/>
              <a:t>Thank you</a:t>
            </a:r>
            <a:endParaRPr lang="en-US" sz="6600" dirty="0"/>
          </a:p>
        </p:txBody>
      </p:sp>
    </p:spTree>
    <p:extLst>
      <p:ext uri="{BB962C8B-B14F-4D97-AF65-F5344CB8AC3E}">
        <p14:creationId xmlns:p14="http://schemas.microsoft.com/office/powerpoint/2010/main" val="182400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C080F-023C-02BE-7601-52642E10C859}"/>
              </a:ext>
            </a:extLst>
          </p:cNvPr>
          <p:cNvSpPr txBox="1"/>
          <p:nvPr/>
        </p:nvSpPr>
        <p:spPr>
          <a:xfrm>
            <a:off x="457200" y="152400"/>
            <a:ext cx="8153400" cy="5509200"/>
          </a:xfrm>
          <a:prstGeom prst="rect">
            <a:avLst/>
          </a:prstGeom>
          <a:noFill/>
        </p:spPr>
        <p:txBody>
          <a:bodyPr wrap="square">
            <a:spAutoFit/>
          </a:bodyPr>
          <a:lstStyle/>
          <a:p>
            <a:pPr algn="just"/>
            <a:r>
              <a:rPr lang="en-IN" sz="3200" b="1" dirty="0">
                <a:solidFill>
                  <a:srgbClr val="C00000"/>
                </a:solidFill>
              </a:rPr>
              <a:t>Lanthanides (Ce to Lu) (or lanthanoids) and actinides (Ac to Lr) (or actinoids): </a:t>
            </a:r>
          </a:p>
          <a:p>
            <a:pPr algn="just"/>
            <a:endParaRPr lang="en-IN" sz="3200" b="1" dirty="0">
              <a:solidFill>
                <a:srgbClr val="C00000"/>
              </a:solidFill>
            </a:endParaRPr>
          </a:p>
          <a:p>
            <a:pPr algn="just"/>
            <a:endParaRPr lang="en-IN" sz="3200" dirty="0"/>
          </a:p>
          <a:p>
            <a:pPr algn="just"/>
            <a:r>
              <a:rPr lang="en-IN" sz="3200" dirty="0"/>
              <a:t>	The placement of the lanthanides or actinides in a particular position is justified from the fact that the </a:t>
            </a:r>
            <a:r>
              <a:rPr lang="en-IN" sz="3200" b="1" dirty="0">
                <a:solidFill>
                  <a:srgbClr val="FF0000"/>
                </a:solidFill>
              </a:rPr>
              <a:t>properties of the members in each family (</a:t>
            </a:r>
            <a:r>
              <a:rPr lang="en-IN" sz="3200" b="1" dirty="0" err="1">
                <a:solidFill>
                  <a:srgbClr val="FF0000"/>
                </a:solidFill>
              </a:rPr>
              <a:t>ie</a:t>
            </a:r>
            <a:r>
              <a:rPr lang="en-IN" sz="3200" b="1" dirty="0">
                <a:solidFill>
                  <a:srgbClr val="FF0000"/>
                </a:solidFill>
              </a:rPr>
              <a:t> lanthanides or actinides) are very much comparable </a:t>
            </a:r>
            <a:r>
              <a:rPr lang="en-IN" sz="3200" dirty="0"/>
              <a:t>though their atomic weight (more correctly atomic number) changes from one member to another.</a:t>
            </a:r>
            <a:r>
              <a:rPr lang="en-IN" sz="2300" dirty="0"/>
              <a:t> </a:t>
            </a:r>
          </a:p>
        </p:txBody>
      </p:sp>
    </p:spTree>
    <p:extLst>
      <p:ext uri="{BB962C8B-B14F-4D97-AF65-F5344CB8AC3E}">
        <p14:creationId xmlns:p14="http://schemas.microsoft.com/office/powerpoint/2010/main" val="337875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8753D-A5EC-62F6-0C8F-8242A733A292}"/>
              </a:ext>
            </a:extLst>
          </p:cNvPr>
          <p:cNvSpPr txBox="1"/>
          <p:nvPr/>
        </p:nvSpPr>
        <p:spPr>
          <a:xfrm>
            <a:off x="381000" y="76200"/>
            <a:ext cx="8382000" cy="6740307"/>
          </a:xfrm>
          <a:prstGeom prst="rect">
            <a:avLst/>
          </a:prstGeom>
          <a:noFill/>
        </p:spPr>
        <p:txBody>
          <a:bodyPr wrap="square">
            <a:spAutoFit/>
          </a:bodyPr>
          <a:lstStyle/>
          <a:p>
            <a:r>
              <a:rPr lang="en-US" sz="2400" b="1" i="0" dirty="0">
                <a:solidFill>
                  <a:srgbClr val="C00000"/>
                </a:solidFill>
                <a:effectLst/>
                <a:highlight>
                  <a:srgbClr val="FFFFFF"/>
                </a:highlight>
                <a:latin typeface="Open Sans" panose="020B0606030504020204" pitchFamily="34" charset="0"/>
              </a:rPr>
              <a:t>Position in Periodic table</a:t>
            </a:r>
            <a:r>
              <a:rPr lang="en-US" sz="2400" b="0" i="0" dirty="0">
                <a:solidFill>
                  <a:srgbClr val="C00000"/>
                </a:solidFill>
                <a:effectLst/>
                <a:highlight>
                  <a:srgbClr val="FFFFFF"/>
                </a:highlight>
                <a:latin typeface="Open Sans" panose="020B0606030504020204" pitchFamily="34" charset="0"/>
              </a:rPr>
              <a:t> – </a:t>
            </a:r>
            <a:r>
              <a:rPr lang="en-US" sz="2400" b="0" i="0" dirty="0">
                <a:effectLst/>
                <a:highlight>
                  <a:srgbClr val="FFFFFF"/>
                </a:highlight>
                <a:latin typeface="Open Sans" panose="020B0606030504020204" pitchFamily="34" charset="0"/>
              </a:rPr>
              <a:t>In </a:t>
            </a:r>
            <a:r>
              <a:rPr lang="en-US" sz="2400" b="1" i="0" dirty="0">
                <a:effectLst/>
                <a:highlight>
                  <a:srgbClr val="FFFFFF"/>
                </a:highlight>
                <a:latin typeface="Open Sans" panose="020B0606030504020204" pitchFamily="34" charset="0"/>
              </a:rPr>
              <a:t>6th period &amp; Group 3 after La </a:t>
            </a:r>
            <a:r>
              <a:rPr lang="en-US" sz="2400" b="0" i="0" dirty="0">
                <a:effectLst/>
                <a:highlight>
                  <a:srgbClr val="FFFFFF"/>
                </a:highlight>
                <a:latin typeface="Open Sans" panose="020B0606030504020204" pitchFamily="34" charset="0"/>
              </a:rPr>
              <a:t>the incoming electron enters the 4f orbital and the following 14 elements are called </a:t>
            </a:r>
            <a:r>
              <a:rPr lang="en-US" sz="2400" b="1" i="0" dirty="0">
                <a:effectLst/>
                <a:highlight>
                  <a:srgbClr val="FFFFFF"/>
                </a:highlight>
                <a:latin typeface="Open Sans" panose="020B0606030504020204" pitchFamily="34" charset="0"/>
              </a:rPr>
              <a:t>Lanthanide/</a:t>
            </a:r>
            <a:r>
              <a:rPr lang="en-US" sz="2400" b="1" i="0" dirty="0" err="1">
                <a:effectLst/>
                <a:highlight>
                  <a:srgbClr val="FFFFFF"/>
                </a:highlight>
                <a:latin typeface="Open Sans" panose="020B0606030504020204" pitchFamily="34" charset="0"/>
              </a:rPr>
              <a:t>Lanthanones</a:t>
            </a:r>
            <a:r>
              <a:rPr lang="en-US" sz="2400" b="0" i="0" dirty="0">
                <a:effectLst/>
                <a:highlight>
                  <a:srgbClr val="FFFFFF"/>
                </a:highlight>
                <a:latin typeface="Open Sans" panose="020B0606030504020204" pitchFamily="34" charset="0"/>
              </a:rPr>
              <a:t>. Placed outside the body of main periodic table as they resemble each other very closely and keeping them inside the main table will over rule periodic law.</a:t>
            </a:r>
          </a:p>
          <a:p>
            <a:pPr algn="just"/>
            <a:endParaRPr lang="en-US" sz="800" b="1" i="0" dirty="0">
              <a:solidFill>
                <a:srgbClr val="444444"/>
              </a:solidFill>
              <a:effectLst/>
              <a:highlight>
                <a:srgbClr val="FFFFFF"/>
              </a:highlight>
              <a:latin typeface="Open Sans" panose="020B0606030504020204" pitchFamily="34" charset="0"/>
            </a:endParaRPr>
          </a:p>
          <a:p>
            <a:pPr algn="just"/>
            <a:r>
              <a:rPr lang="en-US" sz="2400" b="1" i="0" dirty="0">
                <a:solidFill>
                  <a:srgbClr val="C00000"/>
                </a:solidFill>
                <a:effectLst/>
                <a:highlight>
                  <a:srgbClr val="FFFFFF"/>
                </a:highlight>
                <a:latin typeface="Open Sans" panose="020B0606030504020204" pitchFamily="34" charset="0"/>
              </a:rPr>
              <a:t>Electronic configuration </a:t>
            </a:r>
            <a:r>
              <a:rPr lang="en-US" sz="2400" b="1" i="0" dirty="0">
                <a:solidFill>
                  <a:srgbClr val="444444"/>
                </a:solidFill>
                <a:effectLst/>
                <a:highlight>
                  <a:srgbClr val="FFFFFF"/>
                </a:highlight>
                <a:latin typeface="Open Sans" panose="020B0606030504020204" pitchFamily="34" charset="0"/>
              </a:rPr>
              <a:t>-</a:t>
            </a:r>
            <a:r>
              <a:rPr lang="en-US" sz="2400" b="0" i="0" dirty="0">
                <a:solidFill>
                  <a:srgbClr val="444444"/>
                </a:solidFill>
                <a:effectLst/>
                <a:highlight>
                  <a:srgbClr val="FFFFFF"/>
                </a:highlight>
                <a:latin typeface="Open Sans" panose="020B0606030504020204" pitchFamily="34" charset="0"/>
              </a:rPr>
              <a:t> </a:t>
            </a:r>
            <a:r>
              <a:rPr lang="en-US" sz="2400" b="1" i="0" dirty="0">
                <a:effectLst/>
                <a:highlight>
                  <a:srgbClr val="FFFFFF"/>
                </a:highlight>
                <a:latin typeface="Open Sans" panose="020B0606030504020204" pitchFamily="34" charset="0"/>
              </a:rPr>
              <a:t>The general electronic configuration of these elements is </a:t>
            </a:r>
          </a:p>
          <a:p>
            <a:pPr algn="ctr"/>
            <a:r>
              <a:rPr lang="en-US" sz="2800" b="1" i="0" dirty="0">
                <a:solidFill>
                  <a:srgbClr val="FF0000"/>
                </a:solidFill>
                <a:effectLst/>
                <a:highlight>
                  <a:srgbClr val="FFFFFF"/>
                </a:highlight>
                <a:latin typeface="Open Sans" panose="020B0606030504020204" pitchFamily="34" charset="0"/>
              </a:rPr>
              <a:t>ns</a:t>
            </a:r>
            <a:r>
              <a:rPr lang="en-US" sz="2800" b="1" i="0" baseline="30000" dirty="0">
                <a:solidFill>
                  <a:srgbClr val="FF0000"/>
                </a:solidFill>
                <a:effectLst/>
                <a:highlight>
                  <a:srgbClr val="FFFFFF"/>
                </a:highlight>
                <a:latin typeface="Open Sans" panose="020B0606030504020204" pitchFamily="34" charset="0"/>
              </a:rPr>
              <a:t>2</a:t>
            </a:r>
            <a:r>
              <a:rPr lang="en-US" sz="2800" b="1" i="0" dirty="0">
                <a:solidFill>
                  <a:srgbClr val="FF0000"/>
                </a:solidFill>
                <a:effectLst/>
                <a:highlight>
                  <a:srgbClr val="FFFFFF"/>
                </a:highlight>
                <a:latin typeface="Open Sans" panose="020B0606030504020204" pitchFamily="34" charset="0"/>
              </a:rPr>
              <a:t> (n-1)d</a:t>
            </a:r>
            <a:r>
              <a:rPr lang="en-US" sz="2800" b="1" i="0" baseline="30000" dirty="0">
                <a:solidFill>
                  <a:srgbClr val="FF0000"/>
                </a:solidFill>
                <a:effectLst/>
                <a:highlight>
                  <a:srgbClr val="FFFFFF"/>
                </a:highlight>
                <a:latin typeface="Open Sans" panose="020B0606030504020204" pitchFamily="34" charset="0"/>
              </a:rPr>
              <a:t>0-1</a:t>
            </a:r>
            <a:r>
              <a:rPr lang="en-US" sz="2800" b="1" i="0" dirty="0">
                <a:solidFill>
                  <a:srgbClr val="FF0000"/>
                </a:solidFill>
                <a:effectLst/>
                <a:highlight>
                  <a:srgbClr val="FFFFFF"/>
                </a:highlight>
                <a:latin typeface="Open Sans" panose="020B0606030504020204" pitchFamily="34" charset="0"/>
              </a:rPr>
              <a:t> (n-2)f</a:t>
            </a:r>
            <a:r>
              <a:rPr lang="en-US" sz="2800" b="1" i="0" baseline="30000" dirty="0">
                <a:solidFill>
                  <a:srgbClr val="FF0000"/>
                </a:solidFill>
                <a:effectLst/>
                <a:highlight>
                  <a:srgbClr val="FFFFFF"/>
                </a:highlight>
                <a:latin typeface="Open Sans" panose="020B0606030504020204" pitchFamily="34" charset="0"/>
              </a:rPr>
              <a:t>1-14</a:t>
            </a:r>
            <a:r>
              <a:rPr lang="en-US" sz="2800" b="0" i="0" dirty="0">
                <a:solidFill>
                  <a:srgbClr val="FF0000"/>
                </a:solidFill>
                <a:effectLst/>
                <a:highlight>
                  <a:srgbClr val="FFFFFF"/>
                </a:highlight>
                <a:latin typeface="Open Sans" panose="020B0606030504020204" pitchFamily="34" charset="0"/>
              </a:rPr>
              <a:t> </a:t>
            </a:r>
          </a:p>
          <a:p>
            <a:pPr algn="just"/>
            <a:r>
              <a:rPr lang="en-US" sz="2400" b="0" i="0" dirty="0">
                <a:effectLst/>
                <a:highlight>
                  <a:srgbClr val="FFFFFF"/>
                </a:highlight>
                <a:latin typeface="Open Sans" panose="020B0606030504020204" pitchFamily="34" charset="0"/>
              </a:rPr>
              <a:t>They resemble each other very closely as they have same electronic configuration in nth and (n-1) valency shell. Their most common oxidation state is +3 involving only 5d1 and 6s2 electrons. An alternate electronic configuration is also suggested that after Ce, the d electron also shifts to 4f orbital, except for those elements where it will disturb f</a:t>
            </a:r>
            <a:r>
              <a:rPr lang="en-US" sz="2400" b="0" i="0" baseline="30000" dirty="0">
                <a:effectLst/>
                <a:highlight>
                  <a:srgbClr val="FFFFFF"/>
                </a:highlight>
                <a:latin typeface="Open Sans" panose="020B0606030504020204" pitchFamily="34" charset="0"/>
              </a:rPr>
              <a:t>1</a:t>
            </a:r>
            <a:r>
              <a:rPr lang="en-US" sz="2400" b="0" i="0" dirty="0">
                <a:effectLst/>
                <a:highlight>
                  <a:srgbClr val="FFFFFF"/>
                </a:highlight>
                <a:latin typeface="Open Sans" panose="020B0606030504020204" pitchFamily="34" charset="0"/>
              </a:rPr>
              <a:t> or f</a:t>
            </a:r>
            <a:r>
              <a:rPr lang="en-US" sz="2400" b="0" i="0" baseline="30000" dirty="0">
                <a:effectLst/>
                <a:highlight>
                  <a:srgbClr val="FFFFFF"/>
                </a:highlight>
                <a:latin typeface="Open Sans" panose="020B0606030504020204" pitchFamily="34" charset="0"/>
              </a:rPr>
              <a:t>14</a:t>
            </a:r>
            <a:r>
              <a:rPr lang="en-US" sz="2400" b="0" i="0" dirty="0">
                <a:effectLst/>
                <a:highlight>
                  <a:srgbClr val="FFFFFF"/>
                </a:highlight>
                <a:latin typeface="Open Sans" panose="020B0606030504020204" pitchFamily="34" charset="0"/>
              </a:rPr>
              <a:t> configuration.</a:t>
            </a:r>
            <a:endParaRPr lang="en-IN" dirty="0"/>
          </a:p>
        </p:txBody>
      </p:sp>
    </p:spTree>
    <p:extLst>
      <p:ext uri="{BB962C8B-B14F-4D97-AF65-F5344CB8AC3E}">
        <p14:creationId xmlns:p14="http://schemas.microsoft.com/office/powerpoint/2010/main" val="152678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913721F-8FA6-7B04-05AD-F67A350EC1CA}"/>
              </a:ext>
            </a:extLst>
          </p:cNvPr>
          <p:cNvSpPr txBox="1"/>
          <p:nvPr/>
        </p:nvSpPr>
        <p:spPr>
          <a:xfrm>
            <a:off x="381000" y="540603"/>
            <a:ext cx="8077200" cy="830997"/>
          </a:xfrm>
          <a:prstGeom prst="rect">
            <a:avLst/>
          </a:prstGeom>
          <a:noFill/>
        </p:spPr>
        <p:txBody>
          <a:bodyPr wrap="square">
            <a:spAutoFit/>
          </a:bodyPr>
          <a:lstStyle/>
          <a:p>
            <a:r>
              <a:rPr lang="en-IN" sz="2400" b="1" dirty="0">
                <a:solidFill>
                  <a:srgbClr val="C00000"/>
                </a:solidFill>
                <a:highlight>
                  <a:srgbClr val="FFFFFF"/>
                </a:highlight>
                <a:latin typeface="Open Sans" panose="020B0606030504020204" pitchFamily="34" charset="0"/>
              </a:rPr>
              <a:t>For lanthanides</a:t>
            </a:r>
          </a:p>
          <a:p>
            <a:r>
              <a:rPr lang="en-IN" sz="2400" b="1" dirty="0">
                <a:solidFill>
                  <a:srgbClr val="C00000"/>
                </a:solidFill>
                <a:highlight>
                  <a:srgbClr val="FFFFFF"/>
                </a:highlight>
                <a:latin typeface="Open Sans" panose="020B0606030504020204" pitchFamily="34" charset="0"/>
              </a:rPr>
              <a:t>General </a:t>
            </a:r>
            <a:r>
              <a:rPr lang="en-IN" sz="2400" b="1" i="0" dirty="0">
                <a:solidFill>
                  <a:srgbClr val="C00000"/>
                </a:solidFill>
                <a:effectLst/>
                <a:highlight>
                  <a:srgbClr val="FFFFFF"/>
                </a:highlight>
                <a:latin typeface="Open Sans" panose="020B0606030504020204" pitchFamily="34" charset="0"/>
              </a:rPr>
              <a:t>Electronic configuration is [Xe]6s</a:t>
            </a:r>
            <a:r>
              <a:rPr lang="en-IN" sz="2400" b="1" i="0" baseline="30000" dirty="0">
                <a:solidFill>
                  <a:srgbClr val="C00000"/>
                </a:solidFill>
                <a:effectLst/>
                <a:highlight>
                  <a:srgbClr val="FFFFFF"/>
                </a:highlight>
                <a:latin typeface="Open Sans" panose="020B0606030504020204" pitchFamily="34" charset="0"/>
              </a:rPr>
              <a:t>2</a:t>
            </a:r>
            <a:r>
              <a:rPr lang="en-IN" sz="2400" b="1" i="0" dirty="0">
                <a:solidFill>
                  <a:srgbClr val="C00000"/>
                </a:solidFill>
                <a:effectLst/>
                <a:highlight>
                  <a:srgbClr val="FFFFFF"/>
                </a:highlight>
                <a:latin typeface="Open Sans" panose="020B0606030504020204" pitchFamily="34" charset="0"/>
              </a:rPr>
              <a:t> 4f</a:t>
            </a:r>
            <a:r>
              <a:rPr lang="en-IN" sz="2400" b="1" i="0" baseline="30000" dirty="0">
                <a:solidFill>
                  <a:srgbClr val="C00000"/>
                </a:solidFill>
                <a:effectLst/>
                <a:highlight>
                  <a:srgbClr val="FFFFFF"/>
                </a:highlight>
                <a:latin typeface="Open Sans" panose="020B0606030504020204" pitchFamily="34" charset="0"/>
              </a:rPr>
              <a:t>0-14</a:t>
            </a:r>
            <a:r>
              <a:rPr lang="en-IN" sz="2400" b="1" i="0" dirty="0">
                <a:solidFill>
                  <a:srgbClr val="C00000"/>
                </a:solidFill>
                <a:effectLst/>
                <a:highlight>
                  <a:srgbClr val="FFFFFF"/>
                </a:highlight>
                <a:latin typeface="Open Sans" panose="020B0606030504020204" pitchFamily="34" charset="0"/>
              </a:rPr>
              <a:t> 5d</a:t>
            </a:r>
            <a:r>
              <a:rPr lang="en-IN" sz="2400" b="1" i="0" baseline="30000" dirty="0">
                <a:solidFill>
                  <a:srgbClr val="C00000"/>
                </a:solidFill>
                <a:effectLst/>
                <a:highlight>
                  <a:srgbClr val="FFFFFF"/>
                </a:highlight>
                <a:latin typeface="Open Sans" panose="020B0606030504020204" pitchFamily="34" charset="0"/>
              </a:rPr>
              <a:t>0-1</a:t>
            </a:r>
            <a:endParaRPr lang="en-IN" sz="2400" b="1" baseline="30000" dirty="0">
              <a:solidFill>
                <a:srgbClr val="C00000"/>
              </a:solidFill>
            </a:endParaRPr>
          </a:p>
        </p:txBody>
      </p:sp>
    </p:spTree>
    <p:extLst>
      <p:ext uri="{BB962C8B-B14F-4D97-AF65-F5344CB8AC3E}">
        <p14:creationId xmlns:p14="http://schemas.microsoft.com/office/powerpoint/2010/main" val="4068319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3629</TotalTime>
  <Words>7846</Words>
  <Application>Microsoft Office PowerPoint</Application>
  <PresentationFormat>On-screen Show (4:3)</PresentationFormat>
  <Paragraphs>731</Paragraphs>
  <Slides>64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Arial</vt:lpstr>
      <vt:lpstr>Arial Rounded MT Bold</vt:lpstr>
      <vt:lpstr>Arial Unicode MS</vt:lpstr>
      <vt:lpstr>Calibri</vt:lpstr>
      <vt:lpstr>Cambria</vt:lpstr>
      <vt:lpstr>Cambria Math</vt:lpstr>
      <vt:lpstr>Helvetica Neue</vt:lpstr>
      <vt:lpstr>Minion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Semanti Basu</cp:lastModifiedBy>
  <cp:revision>142</cp:revision>
  <dcterms:created xsi:type="dcterms:W3CDTF">2020-12-23T08:09:49Z</dcterms:created>
  <dcterms:modified xsi:type="dcterms:W3CDTF">2024-08-15T16:45:30Z</dcterms:modified>
</cp:coreProperties>
</file>